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7" r:id="rId2"/>
    <p:sldId id="266" r:id="rId3"/>
    <p:sldId id="258" r:id="rId4"/>
    <p:sldId id="267" r:id="rId5"/>
    <p:sldId id="259" r:id="rId6"/>
    <p:sldId id="260" r:id="rId7"/>
    <p:sldId id="261" r:id="rId8"/>
    <p:sldId id="262" r:id="rId9"/>
    <p:sldId id="263" r:id="rId10"/>
    <p:sldId id="264" r:id="rId11"/>
    <p:sldId id="265" r:id="rId12"/>
    <p:sldId id="268"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D68779A-CDAD-97EE-8DA8-B048DC6CA6B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E2F14BC-F013-654A-7DBB-BAADAB68849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5/11/2025 pm</a:t>
            </a:r>
          </a:p>
        </p:txBody>
      </p:sp>
      <p:sp>
        <p:nvSpPr>
          <p:cNvPr id="4" name="Footer Placeholder 3">
            <a:extLst>
              <a:ext uri="{FF2B5EF4-FFF2-40B4-BE49-F238E27FC236}">
                <a16:creationId xmlns:a16="http://schemas.microsoft.com/office/drawing/2014/main" id="{3EBAC258-5DD4-6A32-2A65-73F6D62C70FD}"/>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AA115654-3728-B808-97F8-D0955543CFE4}"/>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BE61B92D-5C32-4CCB-A3E7-A41058425B7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523060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5/11/2025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E78267B3-8A15-4169-A470-7EB2585D19A9}" type="slidenum">
              <a:rPr lang="en-US" smtClean="0"/>
              <a:t>‹#›</a:t>
            </a:fld>
            <a:endParaRPr lang="en-US"/>
          </a:p>
        </p:txBody>
      </p:sp>
    </p:spTree>
    <p:extLst>
      <p:ext uri="{BB962C8B-B14F-4D97-AF65-F5344CB8AC3E}">
        <p14:creationId xmlns:p14="http://schemas.microsoft.com/office/powerpoint/2010/main" val="297207465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19E380-8C7A-4D21-AA51-86659D503726}"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37501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9E380-8C7A-4D21-AA51-86659D503726}"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661812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9E380-8C7A-4D21-AA51-86659D503726}"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13585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9E380-8C7A-4D21-AA51-86659D503726}"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1396163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19E380-8C7A-4D21-AA51-86659D503726}"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278857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19E380-8C7A-4D21-AA51-86659D503726}"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113269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19E380-8C7A-4D21-AA51-86659D503726}" type="datetimeFigureOut">
              <a:rPr lang="en-US" smtClean="0"/>
              <a:t>5/10/2025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3517080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19E380-8C7A-4D21-AA51-86659D503726}" type="datetimeFigureOut">
              <a:rPr lang="en-US" smtClean="0"/>
              <a:t>5/10/2025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3874716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19E380-8C7A-4D21-AA51-86659D503726}" type="datetimeFigureOut">
              <a:rPr lang="en-US" smtClean="0"/>
              <a:t>5/10/2025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3885332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19E380-8C7A-4D21-AA51-86659D503726}"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305710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19E380-8C7A-4D21-AA51-86659D503726}"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64DF-BDEB-4E30-8C35-F62E34EDFC4C}" type="slidenum">
              <a:rPr lang="en-US" smtClean="0"/>
              <a:t>‹#›</a:t>
            </a:fld>
            <a:endParaRPr lang="en-US"/>
          </a:p>
        </p:txBody>
      </p:sp>
    </p:spTree>
    <p:extLst>
      <p:ext uri="{BB962C8B-B14F-4D97-AF65-F5344CB8AC3E}">
        <p14:creationId xmlns:p14="http://schemas.microsoft.com/office/powerpoint/2010/main" val="1796606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219E380-8C7A-4D21-AA51-86659D503726}" type="datetimeFigureOut">
              <a:rPr lang="en-US" smtClean="0"/>
              <a:t>5/10/2025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2F64DF-BDEB-4E30-8C35-F62E34EDFC4C}" type="slidenum">
              <a:rPr lang="en-US" smtClean="0"/>
              <a:t>‹#›</a:t>
            </a:fld>
            <a:endParaRPr lang="en-US"/>
          </a:p>
        </p:txBody>
      </p:sp>
    </p:spTree>
    <p:extLst>
      <p:ext uri="{BB962C8B-B14F-4D97-AF65-F5344CB8AC3E}">
        <p14:creationId xmlns:p14="http://schemas.microsoft.com/office/powerpoint/2010/main" val="4027018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blueletterbible.org/nasb95/psa/18/1-50" TargetMode="External"/><Relationship Id="rId2" Type="http://schemas.openxmlformats.org/officeDocument/2006/relationships/hyperlink" Target="https://www.blueletterbible.org/nasb95/luk/1/46-5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lueletterbible.org/nasb95/2sa/22/1-5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lueletterbible.org/nasb95/psa/70/1-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lueletterbible.org/nkjv/psa/40/13-1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FF98F-B54C-F866-210C-95C78ADF346E}"/>
              </a:ext>
            </a:extLst>
          </p:cNvPr>
          <p:cNvSpPr>
            <a:spLocks noGrp="1"/>
          </p:cNvSpPr>
          <p:nvPr>
            <p:ph type="ctrTitle"/>
          </p:nvPr>
        </p:nvSpPr>
        <p:spPr/>
        <p:txBody>
          <a:bodyPr/>
          <a:lstStyle/>
          <a:p>
            <a:r>
              <a:rPr lang="en-US" b="1" dirty="0">
                <a:latin typeface="Algerian" panose="04020705040A02060702" pitchFamily="82" charset="0"/>
              </a:rPr>
              <a:t>YOUR SALVATION</a:t>
            </a:r>
          </a:p>
        </p:txBody>
      </p:sp>
      <p:sp>
        <p:nvSpPr>
          <p:cNvPr id="3" name="Subtitle 2">
            <a:extLst>
              <a:ext uri="{FF2B5EF4-FFF2-40B4-BE49-F238E27FC236}">
                <a16:creationId xmlns:a16="http://schemas.microsoft.com/office/drawing/2014/main" id="{AB793F48-3912-B2BF-AEE3-22AFE6517CC5}"/>
              </a:ext>
            </a:extLst>
          </p:cNvPr>
          <p:cNvSpPr>
            <a:spLocks noGrp="1"/>
          </p:cNvSpPr>
          <p:nvPr>
            <p:ph type="subTitle" idx="1"/>
          </p:nvPr>
        </p:nvSpPr>
        <p:spPr/>
        <p:txBody>
          <a:bodyPr>
            <a:normAutofit/>
          </a:bodyPr>
          <a:lstStyle/>
          <a:p>
            <a:r>
              <a:rPr lang="en-US" sz="2800" b="1" kern="100" dirty="0">
                <a:latin typeface="Calibri" panose="020F0502020204030204" pitchFamily="34" charset="0"/>
                <a:ea typeface="Aptos" panose="020B0004020202020204" pitchFamily="34" charset="0"/>
                <a:cs typeface="Calibri" panose="020F0502020204030204" pitchFamily="34" charset="0"/>
              </a:rPr>
              <a:t>“Your” AND “Salvation”</a:t>
            </a:r>
            <a:br>
              <a:rPr lang="en-US" sz="2800" b="1" kern="100" dirty="0">
                <a:latin typeface="Calibri" panose="020F0502020204030204" pitchFamily="34" charset="0"/>
                <a:ea typeface="Aptos" panose="020B0004020202020204" pitchFamily="34" charset="0"/>
                <a:cs typeface="Calibri" panose="020F0502020204030204" pitchFamily="34" charset="0"/>
              </a:rPr>
            </a:br>
            <a:r>
              <a:rPr lang="en-US" sz="2800" b="1" kern="100" dirty="0">
                <a:latin typeface="Calibri" panose="020F0502020204030204" pitchFamily="34" charset="0"/>
                <a:ea typeface="Aptos" panose="020B0004020202020204" pitchFamily="34" charset="0"/>
                <a:cs typeface="Calibri" panose="020F0502020204030204" pitchFamily="34" charset="0"/>
              </a:rPr>
              <a:t>occurs 140 times in 49 verses in the NKJV, including 29 exact phrases shown first.</a:t>
            </a:r>
            <a:endParaRPr lang="en-US" sz="2800"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428615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D197B-A56E-EC38-1AE6-50FB913415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581390-DEA6-C729-9528-C91CE74D0DFA}"/>
              </a:ext>
            </a:extLst>
          </p:cNvPr>
          <p:cNvSpPr>
            <a:spLocks noGrp="1"/>
          </p:cNvSpPr>
          <p:nvPr>
            <p:ph idx="1"/>
          </p:nvPr>
        </p:nvSpPr>
        <p:spPr>
          <a:xfrm>
            <a:off x="338667" y="406400"/>
            <a:ext cx="8466666" cy="5858933"/>
          </a:xfrm>
        </p:spPr>
        <p:txBody>
          <a:bodyPr>
            <a:noAutofit/>
          </a:bodyPr>
          <a:lstStyle/>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Meditations on the Excellencies of the Word of God </a:t>
            </a:r>
            <a:endParaRPr lang="en-US" sz="22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119:41 WAW </a:t>
            </a:r>
            <a:r>
              <a:rPr lang="en-US" sz="2200" kern="100" dirty="0">
                <a:latin typeface="Calibri" panose="020F0502020204030204" pitchFamily="34" charset="0"/>
                <a:ea typeface="Aptos" panose="020B0004020202020204" pitchFamily="34" charset="0"/>
                <a:cs typeface="Calibri" panose="020F0502020204030204" pitchFamily="34" charset="0"/>
              </a:rPr>
              <a:t>Let Your mercies come also to me, O LORD—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according to Your word.</a:t>
            </a: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:81 KAPH </a:t>
            </a:r>
            <a:r>
              <a:rPr lang="en-US" sz="2200" kern="100" dirty="0">
                <a:latin typeface="Calibri" panose="020F0502020204030204" pitchFamily="34" charset="0"/>
                <a:ea typeface="Aptos" panose="020B0004020202020204" pitchFamily="34" charset="0"/>
                <a:cs typeface="Calibri" panose="020F0502020204030204" pitchFamily="34" charset="0"/>
              </a:rPr>
              <a:t>My soul faints for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But I hope in Your word.</a:t>
            </a: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:123 </a:t>
            </a:r>
            <a:r>
              <a:rPr lang="en-US" sz="2200" kern="100" dirty="0">
                <a:latin typeface="Calibri" panose="020F0502020204030204" pitchFamily="34" charset="0"/>
                <a:ea typeface="Aptos" panose="020B0004020202020204" pitchFamily="34" charset="0"/>
                <a:cs typeface="Calibri" panose="020F0502020204030204" pitchFamily="34" charset="0"/>
              </a:rPr>
              <a:t>My eyes fail </a:t>
            </a:r>
            <a:r>
              <a:rPr lang="en-US" sz="2200" i="1" kern="100" dirty="0">
                <a:latin typeface="Calibri" panose="020F0502020204030204" pitchFamily="34" charset="0"/>
                <a:ea typeface="Aptos" panose="020B0004020202020204" pitchFamily="34" charset="0"/>
                <a:cs typeface="Calibri" panose="020F0502020204030204" pitchFamily="34" charset="0"/>
              </a:rPr>
              <a:t>from seeking</a:t>
            </a:r>
            <a:r>
              <a:rPr lang="en-US" sz="2200" kern="100" dirty="0">
                <a:latin typeface="Calibri" panose="020F0502020204030204" pitchFamily="34" charset="0"/>
                <a:ea typeface="Aptos" panose="020B0004020202020204" pitchFamily="34" charset="0"/>
                <a:cs typeface="Calibri" panose="020F0502020204030204" pitchFamily="34" charset="0"/>
              </a:rPr>
              <a:t>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and your righteous word.</a:t>
            </a: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:166 </a:t>
            </a:r>
            <a:r>
              <a:rPr lang="en-US" sz="2200" kern="100" dirty="0">
                <a:latin typeface="Calibri" panose="020F0502020204030204" pitchFamily="34" charset="0"/>
                <a:ea typeface="Aptos" panose="020B0004020202020204" pitchFamily="34" charset="0"/>
                <a:cs typeface="Calibri" panose="020F0502020204030204" pitchFamily="34" charset="0"/>
              </a:rPr>
              <a:t>LORD, I hope for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And I do Your commandments.</a:t>
            </a: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:174 </a:t>
            </a:r>
            <a:r>
              <a:rPr lang="en-US" sz="2200" kern="100" dirty="0">
                <a:latin typeface="Calibri" panose="020F0502020204030204" pitchFamily="34" charset="0"/>
                <a:ea typeface="Aptos" panose="020B0004020202020204" pitchFamily="34" charset="0"/>
                <a:cs typeface="Calibri" panose="020F0502020204030204" pitchFamily="34" charset="0"/>
              </a:rPr>
              <a:t>I long for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O LORD, And Your law </a:t>
            </a:r>
            <a:r>
              <a:rPr lang="en-US" sz="2200" i="1" kern="100" dirty="0">
                <a:latin typeface="Calibri" panose="020F0502020204030204" pitchFamily="34" charset="0"/>
                <a:ea typeface="Aptos" panose="020B0004020202020204" pitchFamily="34" charset="0"/>
                <a:cs typeface="Calibri" panose="020F0502020204030204" pitchFamily="34" charset="0"/>
              </a:rPr>
              <a:t>is</a:t>
            </a:r>
            <a:r>
              <a:rPr lang="en-US" sz="2200" kern="100" dirty="0">
                <a:latin typeface="Calibri" panose="020F0502020204030204" pitchFamily="34" charset="0"/>
                <a:ea typeface="Aptos" panose="020B0004020202020204" pitchFamily="34" charset="0"/>
                <a:cs typeface="Calibri" panose="020F0502020204030204" pitchFamily="34" charset="0"/>
              </a:rPr>
              <a:t> my delight.</a:t>
            </a:r>
          </a:p>
          <a:p>
            <a:pPr marL="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Prophecy about Damascus (Isaiah 17:1-14)</a:t>
            </a:r>
            <a:endParaRPr lang="en-US" sz="2200"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Aft>
                <a:spcPts val="600"/>
              </a:spcAft>
              <a:buNone/>
            </a:pPr>
            <a:r>
              <a:rPr lang="en-US" sz="2200" b="1" kern="100" dirty="0">
                <a:latin typeface="Calibri" panose="020F0502020204030204" pitchFamily="34" charset="0"/>
                <a:ea typeface="Aptos" panose="020B0004020202020204" pitchFamily="34" charset="0"/>
                <a:cs typeface="Calibri" panose="020F0502020204030204" pitchFamily="34" charset="0"/>
              </a:rPr>
              <a:t>Isaiah 17:10 </a:t>
            </a:r>
            <a:r>
              <a:rPr lang="en-US" sz="2200" kern="100" dirty="0">
                <a:latin typeface="Calibri" panose="020F0502020204030204" pitchFamily="34" charset="0"/>
                <a:ea typeface="Aptos" panose="020B0004020202020204" pitchFamily="34" charset="0"/>
                <a:cs typeface="Calibri" panose="020F0502020204030204" pitchFamily="34" charset="0"/>
              </a:rPr>
              <a:t>Because you have forgotten the God of your </a:t>
            </a:r>
            <a:r>
              <a:rPr lang="en-US" sz="2200" b="1" kern="100" dirty="0">
                <a:latin typeface="Calibri" panose="020F0502020204030204" pitchFamily="34" charset="0"/>
                <a:ea typeface="Aptos" panose="020B0004020202020204" pitchFamily="34" charset="0"/>
                <a:cs typeface="Calibri" panose="020F0502020204030204" pitchFamily="34" charset="0"/>
              </a:rPr>
              <a:t>salvation </a:t>
            </a:r>
            <a:r>
              <a:rPr lang="en-US" sz="2200" kern="100" dirty="0">
                <a:latin typeface="Calibri" panose="020F0502020204030204" pitchFamily="34" charset="0"/>
                <a:ea typeface="Aptos" panose="020B0004020202020204" pitchFamily="34" charset="0"/>
                <a:cs typeface="Calibri" panose="020F0502020204030204" pitchFamily="34" charset="0"/>
              </a:rPr>
              <a:t>And have not been mindful of the Rock of your stronghold, therefore you will plant pleasant plants And set out foreign seedlings.</a:t>
            </a:r>
          </a:p>
        </p:txBody>
      </p:sp>
    </p:spTree>
    <p:extLst>
      <p:ext uri="{BB962C8B-B14F-4D97-AF65-F5344CB8AC3E}">
        <p14:creationId xmlns:p14="http://schemas.microsoft.com/office/powerpoint/2010/main" val="409072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C60C5-AE20-D9DB-DEB7-3A9A3B43A1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851B2D-19AA-02F3-FD5C-B3DA652F7D76}"/>
              </a:ext>
            </a:extLst>
          </p:cNvPr>
          <p:cNvSpPr>
            <a:spLocks noGrp="1"/>
          </p:cNvSpPr>
          <p:nvPr>
            <p:ph idx="1"/>
          </p:nvPr>
        </p:nvSpPr>
        <p:spPr>
          <a:xfrm>
            <a:off x="507999" y="558800"/>
            <a:ext cx="8111067" cy="5618163"/>
          </a:xfrm>
        </p:spPr>
        <p:txBody>
          <a:bodyPr>
            <a:noAutofit/>
          </a:bodyPr>
          <a:lstStyle/>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Assurance of Zion’s Salvation (62:1:12)</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62:11 </a:t>
            </a:r>
            <a:r>
              <a:rPr lang="en-US" sz="2400" kern="100" dirty="0">
                <a:latin typeface="Calibri" panose="020F0502020204030204" pitchFamily="34" charset="0"/>
                <a:ea typeface="Aptos" panose="020B0004020202020204" pitchFamily="34" charset="0"/>
                <a:cs typeface="Calibri" panose="020F0502020204030204" pitchFamily="34" charset="0"/>
              </a:rPr>
              <a:t>Indeed the LORD has proclaimed To the end of the world: “Say to the daughter of Zion, ‘Surely your </a:t>
            </a:r>
            <a:r>
              <a:rPr lang="en-US" sz="2400" b="1" kern="100" dirty="0">
                <a:latin typeface="Calibri" panose="020F0502020204030204" pitchFamily="34" charset="0"/>
                <a:ea typeface="Aptos" panose="020B0004020202020204" pitchFamily="34" charset="0"/>
                <a:cs typeface="Calibri" panose="020F0502020204030204" pitchFamily="34" charset="0"/>
              </a:rPr>
              <a:t>salvation </a:t>
            </a:r>
            <a:r>
              <a:rPr lang="en-US" sz="2400" kern="100" dirty="0">
                <a:latin typeface="Calibri" panose="020F0502020204030204" pitchFamily="34" charset="0"/>
                <a:ea typeface="Aptos" panose="020B0004020202020204" pitchFamily="34" charset="0"/>
                <a:cs typeface="Calibri" panose="020F0502020204030204" pitchFamily="34" charset="0"/>
              </a:rPr>
              <a:t>is coming; Behold, His reward </a:t>
            </a:r>
            <a:r>
              <a:rPr lang="en-US" sz="2400" i="1" kern="100" dirty="0">
                <a:latin typeface="Calibri" panose="020F0502020204030204" pitchFamily="34" charset="0"/>
                <a:ea typeface="Aptos" panose="020B0004020202020204" pitchFamily="34" charset="0"/>
                <a:cs typeface="Calibri" panose="020F0502020204030204" pitchFamily="34" charset="0"/>
              </a:rPr>
              <a:t>is</a:t>
            </a:r>
            <a:r>
              <a:rPr lang="en-US" sz="2400" kern="100" dirty="0">
                <a:latin typeface="Calibri" panose="020F0502020204030204" pitchFamily="34" charset="0"/>
                <a:ea typeface="Aptos" panose="020B0004020202020204" pitchFamily="34" charset="0"/>
                <a:cs typeface="Calibri" panose="020F0502020204030204" pitchFamily="34" charset="0"/>
              </a:rPr>
              <a:t> with Him, AND His work before Him.' ”</a:t>
            </a: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Jesus Presented at the Temple (Luke 2:21-38)</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Luke 2:30 </a:t>
            </a:r>
            <a:r>
              <a:rPr lang="en-US" sz="2400" kern="100" dirty="0">
                <a:latin typeface="Calibri" panose="020F0502020204030204" pitchFamily="34" charset="0"/>
                <a:ea typeface="Aptos" panose="020B0004020202020204" pitchFamily="34" charset="0"/>
                <a:cs typeface="Calibri" panose="020F0502020204030204" pitchFamily="34" charset="0"/>
              </a:rPr>
              <a:t>For my eyes have seen Your </a:t>
            </a:r>
            <a:r>
              <a:rPr lang="en-US" sz="2400" b="1" kern="100" dirty="0">
                <a:latin typeface="Calibri" panose="020F0502020204030204" pitchFamily="34" charset="0"/>
                <a:ea typeface="Aptos" panose="020B0004020202020204" pitchFamily="34" charset="0"/>
                <a:cs typeface="Calibri" panose="020F0502020204030204" pitchFamily="34" charset="0"/>
              </a:rPr>
              <a:t>salvation</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The Blessings of Redemption (Ephesians 1:1-23)</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Ephesians 1:13 </a:t>
            </a:r>
            <a:r>
              <a:rPr lang="en-US" sz="2400" kern="100" dirty="0">
                <a:latin typeface="Calibri" panose="020F0502020204030204" pitchFamily="34" charset="0"/>
                <a:ea typeface="Aptos" panose="020B0004020202020204" pitchFamily="34" charset="0"/>
                <a:cs typeface="Calibri" panose="020F0502020204030204" pitchFamily="34" charset="0"/>
              </a:rPr>
              <a:t>In Him you also </a:t>
            </a:r>
            <a:r>
              <a:rPr lang="en-US" sz="2400" i="1" kern="100" dirty="0">
                <a:latin typeface="Calibri" panose="020F0502020204030204" pitchFamily="34" charset="0"/>
                <a:ea typeface="Aptos" panose="020B0004020202020204" pitchFamily="34" charset="0"/>
                <a:cs typeface="Calibri" panose="020F0502020204030204" pitchFamily="34" charset="0"/>
              </a:rPr>
              <a:t>trusted,</a:t>
            </a:r>
            <a:r>
              <a:rPr lang="en-US" sz="2400" kern="100" dirty="0">
                <a:latin typeface="Calibri" panose="020F0502020204030204" pitchFamily="34" charset="0"/>
                <a:ea typeface="Aptos" panose="020B0004020202020204" pitchFamily="34" charset="0"/>
                <a:cs typeface="Calibri" panose="020F0502020204030204" pitchFamily="34" charset="0"/>
              </a:rPr>
              <a:t> after you heard the word of truth, the gospel of your </a:t>
            </a:r>
            <a:r>
              <a:rPr lang="en-US" sz="2400" b="1" kern="100" dirty="0">
                <a:latin typeface="Calibri" panose="020F0502020204030204" pitchFamily="34" charset="0"/>
                <a:ea typeface="Aptos" panose="020B0004020202020204" pitchFamily="34" charset="0"/>
                <a:cs typeface="Calibri" panose="020F0502020204030204" pitchFamily="34" charset="0"/>
              </a:rPr>
              <a:t>salvation</a:t>
            </a:r>
            <a:r>
              <a:rPr lang="en-US" sz="2400" kern="100" dirty="0">
                <a:latin typeface="Calibri" panose="020F0502020204030204" pitchFamily="34" charset="0"/>
                <a:ea typeface="Aptos" panose="020B0004020202020204" pitchFamily="34" charset="0"/>
                <a:cs typeface="Calibri" panose="020F0502020204030204" pitchFamily="34" charset="0"/>
              </a:rPr>
              <a:t>; in whom also, having believed, you were sealed with the Holy Spirit of promise,</a:t>
            </a:r>
          </a:p>
        </p:txBody>
      </p:sp>
    </p:spTree>
    <p:extLst>
      <p:ext uri="{BB962C8B-B14F-4D97-AF65-F5344CB8AC3E}">
        <p14:creationId xmlns:p14="http://schemas.microsoft.com/office/powerpoint/2010/main" val="3564259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CC65-F9FC-0248-D557-4D24C8A634D9}"/>
              </a:ext>
            </a:extLst>
          </p:cNvPr>
          <p:cNvSpPr>
            <a:spLocks noGrp="1"/>
          </p:cNvSpPr>
          <p:nvPr>
            <p:ph type="title"/>
          </p:nvPr>
        </p:nvSpPr>
        <p:spPr>
          <a:xfrm>
            <a:off x="643467" y="321733"/>
            <a:ext cx="7823199" cy="1407056"/>
          </a:xfrm>
        </p:spPr>
        <p:txBody>
          <a:bodyPr>
            <a:normAutofit fontScale="90000"/>
          </a:bodyPr>
          <a:lstStyle/>
          <a:p>
            <a:pPr algn="ctr"/>
            <a:r>
              <a:rPr lang="en-US" sz="4050" b="1" kern="100" dirty="0">
                <a:latin typeface="Algerian" panose="04020705040A02060702" pitchFamily="82" charset="0"/>
                <a:ea typeface="Aptos" panose="020B0004020202020204" pitchFamily="34" charset="0"/>
                <a:cs typeface="Times New Roman" panose="02020603050405020304" pitchFamily="18" charset="0"/>
              </a:rPr>
              <a:t>SALVATION IS OFFERED ONLY BY Invitation THROUGH THE GOSPEL</a:t>
            </a:r>
            <a:endParaRPr lang="en-US" sz="4050" dirty="0">
              <a:latin typeface="Algerian" panose="04020705040A02060702" pitchFamily="82" charset="0"/>
            </a:endParaRPr>
          </a:p>
        </p:txBody>
      </p:sp>
      <p:sp>
        <p:nvSpPr>
          <p:cNvPr id="3" name="Content Placeholder 2">
            <a:extLst>
              <a:ext uri="{FF2B5EF4-FFF2-40B4-BE49-F238E27FC236}">
                <a16:creationId xmlns:a16="http://schemas.microsoft.com/office/drawing/2014/main" id="{37B893DB-33BE-6B5D-E391-761E173288D1}"/>
              </a:ext>
            </a:extLst>
          </p:cNvPr>
          <p:cNvSpPr>
            <a:spLocks noGrp="1"/>
          </p:cNvSpPr>
          <p:nvPr>
            <p:ph idx="1"/>
          </p:nvPr>
        </p:nvSpPr>
        <p:spPr>
          <a:xfrm>
            <a:off x="287868" y="1507067"/>
            <a:ext cx="8382000" cy="4967514"/>
          </a:xfrm>
        </p:spPr>
        <p:txBody>
          <a:bodyPr>
            <a:spAutoFit/>
          </a:bodyPr>
          <a:lstStyle/>
          <a:p>
            <a:pPr marL="0" indent="0">
              <a:buNone/>
            </a:pPr>
            <a:r>
              <a:rPr lang="en-US" sz="2200" b="1" kern="100" dirty="0">
                <a:latin typeface="Calibri" panose="020F0502020204030204" pitchFamily="34" charset="0"/>
                <a:ea typeface="Aptos" panose="020B0004020202020204" pitchFamily="34" charset="0"/>
                <a:cs typeface="Calibri" panose="020F0502020204030204" pitchFamily="34" charset="0"/>
              </a:rPr>
              <a:t>God sent His Son Jesus to Earth to redeem mankind and he, through obedience, proved himself to be a perfect and effective sacrifice, the Lamb of God. His crucifixion and the shedding of his blood for our sins was and is essential. After his death and burial, he rose on the third day, and walked on Earth 40 days. His resurrection constituted a victory over death and sin and made available the hope of eternal life to all who obey God’s plan. Jesus ascended to heaven, and is there today on His throne as King, High Priest, and Mediator for mankind. We must accept the facts of (HEAR) the gospel (BELIEVE), we must (REPENT) and (CONFESS) Jesus as the Son of God. We must (BE BAPTIZED) for our sins to be washed away. That is God’s Scheme of Redemption for man. </a:t>
            </a:r>
            <a:r>
              <a:rPr lang="en-US" sz="2200" b="1" dirty="0">
                <a:latin typeface="Calibri" panose="020F0502020204030204" pitchFamily="34" charset="0"/>
                <a:ea typeface="Aptos" panose="020B0004020202020204" pitchFamily="34" charset="0"/>
                <a:cs typeface="Calibri" panose="020F0502020204030204" pitchFamily="34" charset="0"/>
              </a:rPr>
              <a:t>Yes, God has done his part. All that remains is for each of us to do our part, that we might one day meet our Lord in the air and ever be with him. If you have not yet obeyed the gospel, we invite you to do so today. If you desire to serve God let us assist you. Come Sinner harden not your heart, be Redeemed today.</a:t>
            </a:r>
            <a:endParaRPr lang="en-US"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4779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13FB8-0E7F-0826-12FE-12388F6764EF}"/>
              </a:ext>
            </a:extLst>
          </p:cNvPr>
          <p:cNvSpPr>
            <a:spLocks noGrp="1"/>
          </p:cNvSpPr>
          <p:nvPr>
            <p:ph type="title"/>
          </p:nvPr>
        </p:nvSpPr>
        <p:spPr>
          <a:xfrm>
            <a:off x="355599" y="254001"/>
            <a:ext cx="8415867" cy="1270000"/>
          </a:xfrm>
        </p:spPr>
        <p:txBody>
          <a:bodyPr>
            <a:normAutofit/>
          </a:bodyPr>
          <a:lstStyle/>
          <a:p>
            <a:pPr algn="ctr"/>
            <a:r>
              <a:rPr lang="en-US" sz="4000" b="1" i="0" dirty="0">
                <a:solidFill>
                  <a:srgbClr val="01103A"/>
                </a:solidFill>
                <a:effectLst/>
                <a:latin typeface="Algerian" panose="04020705040A02060702" pitchFamily="82" charset="0"/>
              </a:rPr>
              <a:t>God Delivers Israel by Moses</a:t>
            </a:r>
            <a:endParaRPr lang="en-US" sz="4000" dirty="0">
              <a:latin typeface="Algerian" panose="04020705040A02060702" pitchFamily="82" charset="0"/>
            </a:endParaRPr>
          </a:p>
        </p:txBody>
      </p:sp>
      <p:sp>
        <p:nvSpPr>
          <p:cNvPr id="3" name="Content Placeholder 2">
            <a:extLst>
              <a:ext uri="{FF2B5EF4-FFF2-40B4-BE49-F238E27FC236}">
                <a16:creationId xmlns:a16="http://schemas.microsoft.com/office/drawing/2014/main" id="{ECBAFD43-27AE-D367-2305-3038BF0D4E25}"/>
              </a:ext>
            </a:extLst>
          </p:cNvPr>
          <p:cNvSpPr>
            <a:spLocks noGrp="1"/>
          </p:cNvSpPr>
          <p:nvPr>
            <p:ph idx="1"/>
          </p:nvPr>
        </p:nvSpPr>
        <p:spPr>
          <a:xfrm>
            <a:off x="372533" y="1354667"/>
            <a:ext cx="8415867" cy="4822296"/>
          </a:xfrm>
        </p:spPr>
        <p:txBody>
          <a:bodyPr>
            <a:normAutofit/>
          </a:bodyPr>
          <a:lstStyle/>
          <a:p>
            <a:pPr marL="0" indent="0">
              <a:buNone/>
            </a:pPr>
            <a:r>
              <a:rPr lang="en-US" b="1" dirty="0"/>
              <a:t>Acts 7:20 </a:t>
            </a:r>
            <a:r>
              <a:rPr lang="en-US" b="0" i="0" dirty="0">
                <a:solidFill>
                  <a:srgbClr val="01103A"/>
                </a:solidFill>
                <a:effectLst/>
                <a:latin typeface="arial" panose="020B0604020202020204" pitchFamily="34" charset="0"/>
              </a:rPr>
              <a:t>“At this time Moses was born and was well pleasing to God; and he was brought up in his father’s house for three months.</a:t>
            </a:r>
          </a:p>
          <a:p>
            <a:pPr marL="0" indent="0">
              <a:buNone/>
            </a:pPr>
            <a:r>
              <a:rPr lang="en-US" b="1" dirty="0">
                <a:solidFill>
                  <a:srgbClr val="01103A"/>
                </a:solidFill>
                <a:latin typeface="arial" panose="020B0604020202020204" pitchFamily="34" charset="0"/>
              </a:rPr>
              <a:t>:22 </a:t>
            </a:r>
            <a:r>
              <a:rPr lang="en-US" b="0" i="0" dirty="0">
                <a:solidFill>
                  <a:srgbClr val="01103A"/>
                </a:solidFill>
                <a:effectLst/>
                <a:latin typeface="arial" panose="020B0604020202020204" pitchFamily="34" charset="0"/>
              </a:rPr>
              <a:t>“And Moses was learned in all the wisdom of the Egyptians and was mighty in words and deeds.</a:t>
            </a:r>
            <a:endParaRPr lang="en-US" dirty="0">
              <a:solidFill>
                <a:srgbClr val="01103A"/>
              </a:solidFill>
              <a:latin typeface="arial" panose="020B0604020202020204" pitchFamily="34" charset="0"/>
            </a:endParaRPr>
          </a:p>
          <a:p>
            <a:pPr marL="0" indent="0">
              <a:buNone/>
            </a:pPr>
            <a:r>
              <a:rPr lang="en-US" b="1" dirty="0">
                <a:solidFill>
                  <a:srgbClr val="01103A"/>
                </a:solidFill>
                <a:latin typeface="arial" panose="020B0604020202020204" pitchFamily="34" charset="0"/>
              </a:rPr>
              <a:t>:30 </a:t>
            </a:r>
            <a:r>
              <a:rPr lang="en-US" b="0" i="0" dirty="0">
                <a:solidFill>
                  <a:srgbClr val="01103A"/>
                </a:solidFill>
                <a:effectLst/>
                <a:latin typeface="arial" panose="020B0604020202020204" pitchFamily="34" charset="0"/>
              </a:rPr>
              <a:t>“And when forty years had passed, an Angel of the Lord appeared to him in a flame of fire in a bush, in the wilderness of Mount Sinai.</a:t>
            </a:r>
          </a:p>
          <a:p>
            <a:pPr marL="0" indent="0">
              <a:buNone/>
            </a:pPr>
            <a:r>
              <a:rPr lang="en-US" sz="2800" b="1" kern="100" dirty="0">
                <a:latin typeface="Calibri" panose="020F0502020204030204" pitchFamily="34" charset="0"/>
                <a:ea typeface="Aptos" panose="020B0004020202020204" pitchFamily="34" charset="0"/>
                <a:cs typeface="Calibri" panose="020F0502020204030204" pitchFamily="34" charset="0"/>
              </a:rPr>
              <a:t>:32 </a:t>
            </a:r>
            <a:r>
              <a:rPr lang="en-US" sz="2800" b="0" i="0" dirty="0">
                <a:solidFill>
                  <a:srgbClr val="01103A"/>
                </a:solidFill>
                <a:effectLst/>
                <a:latin typeface="Calibri" panose="020F0502020204030204" pitchFamily="34" charset="0"/>
                <a:cs typeface="Calibri" panose="020F0502020204030204" pitchFamily="34" charset="0"/>
              </a:rPr>
              <a:t>“</a:t>
            </a:r>
            <a:r>
              <a:rPr lang="en-US" sz="2800" b="0" i="1" dirty="0">
                <a:solidFill>
                  <a:srgbClr val="01103A"/>
                </a:solidFill>
                <a:effectLst/>
                <a:latin typeface="Calibri" panose="020F0502020204030204" pitchFamily="34" charset="0"/>
                <a:cs typeface="Calibri" panose="020F0502020204030204" pitchFamily="34" charset="0"/>
              </a:rPr>
              <a:t>saying,</a:t>
            </a:r>
            <a:r>
              <a:rPr lang="en-US" sz="2800" b="0" i="0" dirty="0">
                <a:solidFill>
                  <a:srgbClr val="01103A"/>
                </a:solidFill>
                <a:effectLst/>
                <a:latin typeface="Calibri" panose="020F0502020204030204" pitchFamily="34" charset="0"/>
                <a:cs typeface="Calibri" panose="020F0502020204030204" pitchFamily="34" charset="0"/>
              </a:rPr>
              <a:t> </a:t>
            </a:r>
            <a:r>
              <a:rPr lang="en-US" sz="2800" b="0" i="1" dirty="0">
                <a:solidFill>
                  <a:srgbClr val="01103A"/>
                </a:solidFill>
                <a:effectLst/>
                <a:latin typeface="Calibri" panose="020F0502020204030204" pitchFamily="34" charset="0"/>
                <a:cs typeface="Calibri" panose="020F0502020204030204" pitchFamily="34" charset="0"/>
              </a:rPr>
              <a:t>‘I</a:t>
            </a:r>
            <a:r>
              <a:rPr lang="en-US" sz="2800" b="0" i="0" dirty="0">
                <a:solidFill>
                  <a:srgbClr val="01103A"/>
                </a:solidFill>
                <a:effectLst/>
                <a:latin typeface="Calibri" panose="020F0502020204030204" pitchFamily="34" charset="0"/>
                <a:cs typeface="Calibri" panose="020F0502020204030204" pitchFamily="34" charset="0"/>
              </a:rPr>
              <a:t> </a:t>
            </a:r>
            <a:r>
              <a:rPr lang="en-US" sz="2800" b="0" i="1" dirty="0">
                <a:solidFill>
                  <a:srgbClr val="01103A"/>
                </a:solidFill>
                <a:effectLst/>
                <a:latin typeface="Calibri" panose="020F0502020204030204" pitchFamily="34" charset="0"/>
                <a:cs typeface="Calibri" panose="020F0502020204030204" pitchFamily="34" charset="0"/>
              </a:rPr>
              <a:t>am the God of your fathers – the God of Abraham, the God of Isaac, and the God of Jacob.’</a:t>
            </a:r>
            <a:r>
              <a:rPr lang="en-US" sz="2800" b="0" i="0" dirty="0">
                <a:solidFill>
                  <a:srgbClr val="01103A"/>
                </a:solidFill>
                <a:effectLst/>
                <a:latin typeface="Calibri" panose="020F0502020204030204" pitchFamily="34" charset="0"/>
                <a:cs typeface="Calibri" panose="020F0502020204030204" pitchFamily="34" charset="0"/>
              </a:rPr>
              <a:t> And Moses trembled and dared not look.</a:t>
            </a:r>
          </a:p>
        </p:txBody>
      </p:sp>
    </p:spTree>
    <p:extLst>
      <p:ext uri="{BB962C8B-B14F-4D97-AF65-F5344CB8AC3E}">
        <p14:creationId xmlns:p14="http://schemas.microsoft.com/office/powerpoint/2010/main" val="948242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41FFE0-BBF4-E69E-ADFC-DCE41F1DDCA3}"/>
              </a:ext>
            </a:extLst>
          </p:cNvPr>
          <p:cNvSpPr>
            <a:spLocks noGrp="1"/>
          </p:cNvSpPr>
          <p:nvPr>
            <p:ph idx="1"/>
          </p:nvPr>
        </p:nvSpPr>
        <p:spPr>
          <a:xfrm>
            <a:off x="237067" y="237067"/>
            <a:ext cx="8636000" cy="6180666"/>
          </a:xfrm>
        </p:spPr>
        <p:txBody>
          <a:bodyPr>
            <a:noAutofit/>
          </a:bodyPr>
          <a:lstStyle/>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Exodus 13:18 </a:t>
            </a:r>
            <a:r>
              <a:rPr lang="en-US" sz="2400" b="0" i="0" dirty="0">
                <a:effectLst/>
                <a:latin typeface="Calibri" panose="020F0502020204030204" pitchFamily="34" charset="0"/>
                <a:cs typeface="Calibri" panose="020F0502020204030204" pitchFamily="34" charset="0"/>
              </a:rPr>
              <a:t>So God led the people around </a:t>
            </a:r>
            <a:r>
              <a:rPr lang="en-US" sz="2400" b="0" i="1" dirty="0">
                <a:effectLst/>
                <a:latin typeface="Calibri" panose="020F0502020204030204" pitchFamily="34" charset="0"/>
                <a:cs typeface="Calibri" panose="020F0502020204030204" pitchFamily="34" charset="0"/>
              </a:rPr>
              <a:t>by</a:t>
            </a:r>
            <a:r>
              <a:rPr lang="en-US" sz="2400" b="0" i="0" dirty="0">
                <a:effectLst/>
                <a:latin typeface="Calibri" panose="020F0502020204030204" pitchFamily="34" charset="0"/>
                <a:cs typeface="Calibri" panose="020F0502020204030204" pitchFamily="34" charset="0"/>
              </a:rPr>
              <a:t> way of the wilderness of the </a:t>
            </a:r>
            <a:r>
              <a:rPr lang="en-US" sz="2400" b="1" i="0" dirty="0">
                <a:solidFill>
                  <a:srgbClr val="C00000"/>
                </a:solidFill>
                <a:effectLst/>
                <a:latin typeface="Calibri" panose="020F0502020204030204" pitchFamily="34" charset="0"/>
                <a:cs typeface="Calibri" panose="020F0502020204030204" pitchFamily="34" charset="0"/>
              </a:rPr>
              <a:t>Red</a:t>
            </a:r>
            <a:r>
              <a:rPr lang="en-US" sz="2400" b="0" i="0" dirty="0">
                <a:solidFill>
                  <a:srgbClr val="C00000"/>
                </a:solidFill>
                <a:effectLst/>
                <a:latin typeface="Calibri" panose="020F0502020204030204" pitchFamily="34" charset="0"/>
                <a:cs typeface="Calibri" panose="020F0502020204030204" pitchFamily="34" charset="0"/>
              </a:rPr>
              <a:t> </a:t>
            </a:r>
            <a:r>
              <a:rPr lang="en-US" sz="2400" b="1" i="0" dirty="0">
                <a:solidFill>
                  <a:srgbClr val="C00000"/>
                </a:solidFill>
                <a:effectLst/>
                <a:latin typeface="Calibri" panose="020F0502020204030204" pitchFamily="34" charset="0"/>
                <a:cs typeface="Calibri" panose="020F0502020204030204" pitchFamily="34" charset="0"/>
              </a:rPr>
              <a:t>Sea</a:t>
            </a:r>
            <a:r>
              <a:rPr lang="en-US" sz="2400" b="0" i="0" dirty="0">
                <a:effectLst/>
                <a:latin typeface="Calibri" panose="020F0502020204030204" pitchFamily="34" charset="0"/>
                <a:cs typeface="Calibri" panose="020F0502020204030204" pitchFamily="34" charset="0"/>
              </a:rPr>
              <a:t>. And the children of Israel went up in orderly ranks out of the land of Egypt.</a:t>
            </a: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14:10 </a:t>
            </a:r>
            <a:r>
              <a:rPr lang="en-US" sz="2400" b="0" i="0" dirty="0">
                <a:effectLst/>
                <a:latin typeface="Calibri" panose="020F0502020204030204" pitchFamily="34" charset="0"/>
                <a:cs typeface="Calibri" panose="020F0502020204030204" pitchFamily="34" charset="0"/>
              </a:rPr>
              <a:t>And when Pharaoh drew near, the children of Israel lifted their eyes, and behold, the Egyptians marched after them. So they were very afraid, and the children of Israel cried out to the LORD. </a:t>
            </a:r>
          </a:p>
          <a:p>
            <a:pPr marL="0">
              <a:lnSpc>
                <a:spcPct val="115000"/>
              </a:lnSpc>
              <a:spcAft>
                <a:spcPts val="600"/>
              </a:spcAft>
              <a:buNone/>
            </a:pPr>
            <a:r>
              <a:rPr lang="en-US" sz="2400" b="1" i="0" dirty="0">
                <a:effectLst/>
                <a:latin typeface="Calibri" panose="020F0502020204030204" pitchFamily="34" charset="0"/>
                <a:cs typeface="Calibri" panose="020F0502020204030204" pitchFamily="34" charset="0"/>
              </a:rPr>
              <a:t>:13 </a:t>
            </a:r>
            <a:r>
              <a:rPr lang="en-US" sz="2400" b="0" i="0" dirty="0">
                <a:effectLst/>
                <a:latin typeface="Calibri" panose="020F0502020204030204" pitchFamily="34" charset="0"/>
                <a:cs typeface="Calibri" panose="020F0502020204030204" pitchFamily="34" charset="0"/>
              </a:rPr>
              <a:t>And Moses said to the people, “Do not be afraid. Stand still, and see the </a:t>
            </a:r>
            <a:r>
              <a:rPr lang="en-US" sz="2400" b="1" i="0" dirty="0">
                <a:effectLst/>
                <a:latin typeface="Calibri" panose="020F0502020204030204" pitchFamily="34" charset="0"/>
                <a:cs typeface="Calibri" panose="020F0502020204030204" pitchFamily="34" charset="0"/>
              </a:rPr>
              <a:t>SALVATION</a:t>
            </a:r>
            <a:r>
              <a:rPr lang="en-US" sz="2400" b="0" i="0" dirty="0">
                <a:effectLst/>
                <a:latin typeface="Calibri" panose="020F0502020204030204" pitchFamily="34" charset="0"/>
                <a:cs typeface="Calibri" panose="020F0502020204030204" pitchFamily="34" charset="0"/>
              </a:rPr>
              <a:t> of the LORD, which He will accomplish for you today. For the Egyptians whom you see today, you shall see again no more forever.</a:t>
            </a:r>
            <a:r>
              <a:rPr lang="en-US" sz="2400" b="1" kern="100" dirty="0">
                <a:latin typeface="Calibri" panose="020F0502020204030204" pitchFamily="34" charset="0"/>
                <a:ea typeface="Aptos" panose="020B0004020202020204" pitchFamily="34" charset="0"/>
                <a:cs typeface="Calibri" panose="020F0502020204030204" pitchFamily="34" charset="0"/>
              </a:rPr>
              <a:t> </a:t>
            </a:r>
          </a:p>
          <a:p>
            <a:pPr marL="0">
              <a:lnSpc>
                <a:spcPct val="115000"/>
              </a:lnSpc>
              <a:spcAft>
                <a:spcPts val="600"/>
              </a:spcAft>
              <a:buNone/>
            </a:pPr>
            <a:r>
              <a:rPr lang="en-US" sz="2400" b="1" dirty="0">
                <a:latin typeface="Calibri" panose="020F0502020204030204" pitchFamily="34" charset="0"/>
                <a:cs typeface="Calibri" panose="020F0502020204030204" pitchFamily="34" charset="0"/>
              </a:rPr>
              <a:t>Israel Resists the Holy Spirit </a:t>
            </a:r>
            <a:r>
              <a:rPr lang="en-US" sz="2400" b="1" kern="100" dirty="0">
                <a:latin typeface="Calibri" panose="020F0502020204030204" pitchFamily="34" charset="0"/>
                <a:ea typeface="Aptos" panose="020B0004020202020204" pitchFamily="34" charset="0"/>
                <a:cs typeface="Calibri" panose="020F0502020204030204" pitchFamily="34" charset="0"/>
              </a:rPr>
              <a:t>Acts 7:51 </a:t>
            </a:r>
            <a:r>
              <a:rPr lang="en-US" sz="2400" b="0" i="0" dirty="0">
                <a:effectLst/>
                <a:latin typeface="arial" panose="020B0604020202020204" pitchFamily="34" charset="0"/>
              </a:rPr>
              <a:t>“</a:t>
            </a:r>
            <a:r>
              <a:rPr lang="en-US" sz="2400" b="0" i="1" dirty="0">
                <a:effectLst/>
                <a:latin typeface="arial" panose="020B0604020202020204" pitchFamily="34" charset="0"/>
              </a:rPr>
              <a:t>You</a:t>
            </a:r>
            <a:r>
              <a:rPr lang="en-US" sz="2400" b="0" i="0" dirty="0">
                <a:effectLst/>
                <a:latin typeface="arial" panose="020B0604020202020204" pitchFamily="34" charset="0"/>
              </a:rPr>
              <a:t> stiff-necked and uncircumcised in heart and ears! You always resist the Holy Spirit; as your fathers </a:t>
            </a:r>
            <a:r>
              <a:rPr lang="en-US" sz="2400" b="0" i="1" dirty="0">
                <a:effectLst/>
                <a:latin typeface="arial" panose="020B0604020202020204" pitchFamily="34" charset="0"/>
              </a:rPr>
              <a:t>did,</a:t>
            </a:r>
            <a:r>
              <a:rPr lang="en-US" sz="2400" b="0" i="0" dirty="0">
                <a:effectLst/>
                <a:latin typeface="arial" panose="020B0604020202020204" pitchFamily="34" charset="0"/>
              </a:rPr>
              <a:t> so </a:t>
            </a:r>
            <a:r>
              <a:rPr lang="en-US" sz="2400" b="0" i="1" dirty="0">
                <a:effectLst/>
                <a:latin typeface="arial" panose="020B0604020202020204" pitchFamily="34" charset="0"/>
              </a:rPr>
              <a:t>do</a:t>
            </a:r>
            <a:r>
              <a:rPr lang="en-US" sz="2400" b="0" i="0" dirty="0">
                <a:effectLst/>
                <a:latin typeface="arial" panose="020B0604020202020204" pitchFamily="34" charset="0"/>
              </a:rPr>
              <a:t> you</a:t>
            </a:r>
            <a:endParaRPr lang="en-US" sz="2400" b="0" i="0" dirty="0">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7587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4B5D0-CC70-A375-61C9-0AD1A678B7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A72630-BA58-D61A-F1FF-1C1B4EA11E9C}"/>
              </a:ext>
            </a:extLst>
          </p:cNvPr>
          <p:cNvSpPr>
            <a:spLocks noGrp="1"/>
          </p:cNvSpPr>
          <p:nvPr>
            <p:ph idx="1"/>
          </p:nvPr>
        </p:nvSpPr>
        <p:spPr>
          <a:xfrm>
            <a:off x="575733" y="389467"/>
            <a:ext cx="8026399" cy="5875866"/>
          </a:xfrm>
        </p:spPr>
        <p:txBody>
          <a:bodyPr>
            <a:noAutofit/>
          </a:bodyPr>
          <a:lstStyle/>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Be Like Christ (</a:t>
            </a:r>
            <a:r>
              <a:rPr lang="en-US" sz="2400" kern="100" dirty="0">
                <a:latin typeface="Calibri" panose="020F0502020204030204" pitchFamily="34" charset="0"/>
                <a:ea typeface="Aptos" panose="020B0004020202020204" pitchFamily="34" charset="0"/>
                <a:cs typeface="Calibri" panose="020F0502020204030204" pitchFamily="34" charset="0"/>
              </a:rPr>
              <a:t>Philippians 2:1-18)</a:t>
            </a: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Philippians 2:12 </a:t>
            </a:r>
            <a:r>
              <a:rPr lang="en-US" sz="2400" kern="100" dirty="0">
                <a:latin typeface="Calibri" panose="020F0502020204030204" pitchFamily="34" charset="0"/>
                <a:ea typeface="Aptos" panose="020B0004020202020204" pitchFamily="34" charset="0"/>
                <a:cs typeface="Calibri" panose="020F0502020204030204" pitchFamily="34" charset="0"/>
              </a:rPr>
              <a:t>Therefore, my beloved, as you have always obeyed, not as in my presence only, but now much more in my absence, work out your own </a:t>
            </a:r>
            <a:r>
              <a:rPr lang="en-US" sz="2400" b="1" kern="100" dirty="0">
                <a:latin typeface="Calibri" panose="020F0502020204030204" pitchFamily="34" charset="0"/>
                <a:ea typeface="Aptos" panose="020B0004020202020204" pitchFamily="34" charset="0"/>
                <a:cs typeface="Calibri" panose="020F0502020204030204" pitchFamily="34" charset="0"/>
              </a:rPr>
              <a:t>salvation</a:t>
            </a:r>
            <a:r>
              <a:rPr lang="en-US" sz="2400" kern="100" dirty="0">
                <a:latin typeface="Calibri" panose="020F0502020204030204" pitchFamily="34" charset="0"/>
                <a:ea typeface="Aptos" panose="020B0004020202020204" pitchFamily="34" charset="0"/>
                <a:cs typeface="Calibri" panose="020F0502020204030204" pitchFamily="34" charset="0"/>
              </a:rPr>
              <a:t> with fear and trembling;</a:t>
            </a: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Jesus Presented at the Temple (</a:t>
            </a:r>
            <a:r>
              <a:rPr lang="en-US" sz="2400" kern="100" dirty="0">
                <a:latin typeface="Calibri" panose="020F0502020204030204" pitchFamily="34" charset="0"/>
                <a:ea typeface="Aptos" panose="020B0004020202020204" pitchFamily="34" charset="0"/>
                <a:cs typeface="Calibri" panose="020F0502020204030204" pitchFamily="34" charset="0"/>
              </a:rPr>
              <a:t>Luke 2:21-38)</a:t>
            </a: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Luke 2:30 </a:t>
            </a:r>
            <a:r>
              <a:rPr lang="en-US" sz="2400" kern="100" dirty="0">
                <a:latin typeface="Calibri" panose="020F0502020204030204" pitchFamily="34" charset="0"/>
                <a:ea typeface="Aptos" panose="020B0004020202020204" pitchFamily="34" charset="0"/>
                <a:cs typeface="Calibri" panose="020F0502020204030204" pitchFamily="34" charset="0"/>
              </a:rPr>
              <a:t>For my eyes have seen Your </a:t>
            </a:r>
            <a:r>
              <a:rPr lang="en-US" sz="2400" b="1" kern="100" dirty="0">
                <a:latin typeface="Calibri" panose="020F0502020204030204" pitchFamily="34" charset="0"/>
                <a:ea typeface="Aptos" panose="020B0004020202020204" pitchFamily="34" charset="0"/>
                <a:cs typeface="Calibri" panose="020F0502020204030204" pitchFamily="34" charset="0"/>
              </a:rPr>
              <a:t>salvation.</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The Blessings of Redemption (Ephesians 1:1-23)</a:t>
            </a:r>
            <a:endParaRPr lang="en-US" sz="2400"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Aft>
                <a:spcPts val="600"/>
              </a:spcAft>
              <a:buNone/>
            </a:pPr>
            <a:r>
              <a:rPr lang="en-US" sz="2400" b="1" kern="100" dirty="0">
                <a:latin typeface="Calibri" panose="020F0502020204030204" pitchFamily="34" charset="0"/>
                <a:ea typeface="Aptos" panose="020B0004020202020204" pitchFamily="34" charset="0"/>
                <a:cs typeface="Calibri" panose="020F0502020204030204" pitchFamily="34" charset="0"/>
              </a:rPr>
              <a:t>Ephesians 1:13 </a:t>
            </a:r>
            <a:r>
              <a:rPr lang="en-US" sz="2400" kern="100" dirty="0">
                <a:latin typeface="Calibri" panose="020F0502020204030204" pitchFamily="34" charset="0"/>
                <a:ea typeface="Aptos" panose="020B0004020202020204" pitchFamily="34" charset="0"/>
                <a:cs typeface="Calibri" panose="020F0502020204030204" pitchFamily="34" charset="0"/>
              </a:rPr>
              <a:t>In Him you also </a:t>
            </a:r>
            <a:r>
              <a:rPr lang="en-US" sz="2400" i="1" kern="100" dirty="0">
                <a:latin typeface="Calibri" panose="020F0502020204030204" pitchFamily="34" charset="0"/>
                <a:ea typeface="Aptos" panose="020B0004020202020204" pitchFamily="34" charset="0"/>
                <a:cs typeface="Calibri" panose="020F0502020204030204" pitchFamily="34" charset="0"/>
              </a:rPr>
              <a:t>trusted,</a:t>
            </a:r>
            <a:r>
              <a:rPr lang="en-US" sz="2400" kern="100" dirty="0">
                <a:latin typeface="Calibri" panose="020F0502020204030204" pitchFamily="34" charset="0"/>
                <a:ea typeface="Aptos" panose="020B0004020202020204" pitchFamily="34" charset="0"/>
                <a:cs typeface="Calibri" panose="020F0502020204030204" pitchFamily="34" charset="0"/>
              </a:rPr>
              <a:t> after you heard the word of truth, the gospel of your </a:t>
            </a:r>
            <a:r>
              <a:rPr lang="en-US" sz="2400" b="1" kern="100" dirty="0">
                <a:latin typeface="Calibri" panose="020F0502020204030204" pitchFamily="34" charset="0"/>
                <a:ea typeface="Aptos" panose="020B0004020202020204" pitchFamily="34" charset="0"/>
                <a:cs typeface="Calibri" panose="020F0502020204030204" pitchFamily="34" charset="0"/>
              </a:rPr>
              <a:t>salvation</a:t>
            </a:r>
            <a:r>
              <a:rPr lang="en-US" sz="2400" kern="100" dirty="0">
                <a:latin typeface="Calibri" panose="020F0502020204030204" pitchFamily="34" charset="0"/>
                <a:ea typeface="Aptos" panose="020B0004020202020204" pitchFamily="34" charset="0"/>
                <a:cs typeface="Calibri" panose="020F0502020204030204" pitchFamily="34" charset="0"/>
              </a:rPr>
              <a:t>; in whom also, having believed, you were sealed with the Holy Spirit of promise,</a:t>
            </a:r>
          </a:p>
        </p:txBody>
      </p:sp>
    </p:spTree>
    <p:extLst>
      <p:ext uri="{BB962C8B-B14F-4D97-AF65-F5344CB8AC3E}">
        <p14:creationId xmlns:p14="http://schemas.microsoft.com/office/powerpoint/2010/main" val="2092185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9C4E0-ACAF-E7C5-C9D2-B4E58D7975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FE682-FC30-A4A6-829C-6C225CA88763}"/>
              </a:ext>
            </a:extLst>
          </p:cNvPr>
          <p:cNvSpPr>
            <a:spLocks noGrp="1"/>
          </p:cNvSpPr>
          <p:nvPr>
            <p:ph idx="1"/>
          </p:nvPr>
        </p:nvSpPr>
        <p:spPr>
          <a:xfrm>
            <a:off x="628650" y="474133"/>
            <a:ext cx="7886700" cy="5702830"/>
          </a:xfrm>
        </p:spPr>
        <p:txBody>
          <a:bodyPr>
            <a:normAutofit/>
          </a:bodyPr>
          <a:lstStyle/>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Israel's Prophecy concerning His Sons</a:t>
            </a:r>
            <a:r>
              <a:rPr lang="en-US" sz="2000" kern="100" dirty="0">
                <a:latin typeface="Calibri" panose="020F0502020204030204" pitchFamily="34" charset="0"/>
                <a:ea typeface="Aptos" panose="020B0004020202020204" pitchFamily="34" charset="0"/>
                <a:cs typeface="Calibri" panose="020F0502020204030204" pitchFamily="34" charset="0"/>
              </a:rPr>
              <a:t> (Genesis 49:1-33) </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Genesis 49:18 </a:t>
            </a:r>
            <a:r>
              <a:rPr lang="en-US" sz="2000" kern="100" dirty="0">
                <a:latin typeface="Calibri" panose="020F0502020204030204" pitchFamily="34" charset="0"/>
                <a:ea typeface="Aptos" panose="020B0004020202020204" pitchFamily="34" charset="0"/>
                <a:cs typeface="Calibri" panose="020F0502020204030204" pitchFamily="34" charset="0"/>
              </a:rPr>
              <a:t>I have waited for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 O LORD!</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Hannah's Song of Thanksgiving </a:t>
            </a:r>
            <a:r>
              <a:rPr lang="en-US" sz="2000" kern="100" dirty="0">
                <a:latin typeface="Calibri" panose="020F0502020204030204" pitchFamily="34" charset="0"/>
                <a:ea typeface="Aptos" panose="020B0004020202020204" pitchFamily="34" charset="0"/>
                <a:cs typeface="Calibri" panose="020F0502020204030204" pitchFamily="34" charset="0"/>
              </a:rPr>
              <a:t>(</a:t>
            </a:r>
            <a:r>
              <a:rPr lang="en-US" sz="2000" i="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2"/>
              </a:rPr>
              <a:t>Luke 1:46–55</a:t>
            </a:r>
            <a:r>
              <a:rPr lang="en-US" sz="2000" kern="100" dirty="0">
                <a:latin typeface="Calibri" panose="020F0502020204030204" pitchFamily="34" charset="0"/>
                <a:ea typeface="Aptos" panose="020B0004020202020204" pitchFamily="34" charset="0"/>
                <a:cs typeface="Calibri" panose="020F0502020204030204" pitchFamily="34" charset="0"/>
              </a:rPr>
              <a:t> )(1 Samuel 2:1-11) </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1 Samuel 2:1 </a:t>
            </a:r>
            <a:r>
              <a:rPr lang="en-US" sz="2000" kern="100" dirty="0">
                <a:latin typeface="Calibri" panose="020F0502020204030204" pitchFamily="34" charset="0"/>
                <a:ea typeface="Aptos" panose="020B0004020202020204" pitchFamily="34" charset="0"/>
                <a:cs typeface="Calibri" panose="020F0502020204030204" pitchFamily="34" charset="0"/>
              </a:rPr>
              <a:t>And Hannah prayed and said: “My heart rejoices in the LORD; My horn is exalted in the LORD. I smile at my enemies, Because I rejoice in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David's Psalm of Deliverance </a:t>
            </a:r>
            <a:r>
              <a:rPr lang="en-US" sz="2000" kern="100" dirty="0">
                <a:latin typeface="Calibri" panose="020F0502020204030204" pitchFamily="34" charset="0"/>
                <a:ea typeface="Aptos" panose="020B0004020202020204" pitchFamily="34" charset="0"/>
                <a:cs typeface="Calibri" panose="020F0502020204030204" pitchFamily="34" charset="0"/>
              </a:rPr>
              <a:t>(</a:t>
            </a:r>
            <a:r>
              <a:rPr lang="en-US" sz="2000" i="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rPr>
              <a:t>Psalms 18:1–50</a:t>
            </a:r>
            <a:r>
              <a:rPr lang="en-US" sz="2000" kern="100" dirty="0">
                <a:latin typeface="Calibri" panose="020F0502020204030204" pitchFamily="34" charset="0"/>
                <a:ea typeface="Aptos" panose="020B0004020202020204" pitchFamily="34" charset="0"/>
                <a:cs typeface="Calibri" panose="020F0502020204030204" pitchFamily="34" charset="0"/>
              </a:rPr>
              <a:t> )</a:t>
            </a:r>
            <a:r>
              <a:rPr lang="en-US" sz="2000" b="1" kern="100" dirty="0">
                <a:latin typeface="Calibri" panose="020F0502020204030204" pitchFamily="34" charset="0"/>
                <a:ea typeface="Aptos" panose="020B0004020202020204" pitchFamily="34" charset="0"/>
                <a:cs typeface="Calibri" panose="020F0502020204030204" pitchFamily="34" charset="0"/>
              </a:rPr>
              <a:t> </a:t>
            </a:r>
            <a:r>
              <a:rPr lang="en-US" sz="2000" kern="100" dirty="0">
                <a:latin typeface="Calibri" panose="020F0502020204030204" pitchFamily="34" charset="0"/>
                <a:ea typeface="Aptos" panose="020B0004020202020204" pitchFamily="34" charset="0"/>
                <a:cs typeface="Calibri" panose="020F0502020204030204" pitchFamily="34" charset="0"/>
              </a:rPr>
              <a:t>(2 Samuel 22:1-51) </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2 Samuel 22:36 </a:t>
            </a:r>
            <a:r>
              <a:rPr lang="en-US" sz="2000" kern="100" dirty="0">
                <a:latin typeface="Calibri" panose="020F0502020204030204" pitchFamily="34" charset="0"/>
                <a:ea typeface="Aptos" panose="020B0004020202020204" pitchFamily="34" charset="0"/>
                <a:cs typeface="Calibri" panose="020F0502020204030204" pitchFamily="34" charset="0"/>
              </a:rPr>
              <a:t>“You have also given me the shield of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 Your gentleness has made me great.</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A Psalm of Thanksgiving for God's Justice. </a:t>
            </a:r>
            <a:r>
              <a:rPr lang="en-US" sz="2000" kern="100" dirty="0">
                <a:latin typeface="Calibri" panose="020F0502020204030204" pitchFamily="34" charset="0"/>
                <a:ea typeface="Aptos" panose="020B0004020202020204" pitchFamily="34" charset="0"/>
                <a:cs typeface="Calibri" panose="020F0502020204030204" pitchFamily="34" charset="0"/>
              </a:rPr>
              <a:t>(Psalms 9:1-20) </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Psalms 9:14 </a:t>
            </a:r>
            <a:r>
              <a:rPr lang="en-US" sz="2000" kern="100" dirty="0">
                <a:latin typeface="Calibri" panose="020F0502020204030204" pitchFamily="34" charset="0"/>
                <a:ea typeface="Aptos" panose="020B0004020202020204" pitchFamily="34" charset="0"/>
                <a:cs typeface="Calibri" panose="020F0502020204030204" pitchFamily="34" charset="0"/>
              </a:rPr>
              <a:t>That I may tell of all Your praise In the gates of the daughter of Zion. I will rejoice in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a:t>
            </a:r>
          </a:p>
        </p:txBody>
      </p:sp>
    </p:spTree>
    <p:extLst>
      <p:ext uri="{BB962C8B-B14F-4D97-AF65-F5344CB8AC3E}">
        <p14:creationId xmlns:p14="http://schemas.microsoft.com/office/powerpoint/2010/main" val="2564513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58F6E-964B-C5C8-3F29-8354216553C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A4A2DE-EA84-FF76-1B59-833B786A2212}"/>
              </a:ext>
            </a:extLst>
          </p:cNvPr>
          <p:cNvSpPr>
            <a:spLocks noGrp="1"/>
          </p:cNvSpPr>
          <p:nvPr>
            <p:ph idx="1"/>
          </p:nvPr>
        </p:nvSpPr>
        <p:spPr>
          <a:xfrm>
            <a:off x="541867" y="406400"/>
            <a:ext cx="7973483" cy="5770563"/>
          </a:xfrm>
        </p:spPr>
        <p:txBody>
          <a:bodyPr>
            <a:noAutofit/>
          </a:bodyPr>
          <a:lstStyle/>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Prayer for Help in Trouble (13:1-8)</a:t>
            </a:r>
            <a:endParaRPr lang="en-US" sz="18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13:5</a:t>
            </a:r>
            <a:r>
              <a:rPr lang="en-US" sz="1800" kern="100" dirty="0">
                <a:latin typeface="Calibri" panose="020F0502020204030204" pitchFamily="34" charset="0"/>
                <a:ea typeface="Aptos" panose="020B0004020202020204" pitchFamily="34" charset="0"/>
                <a:cs typeface="Calibri" panose="020F0502020204030204" pitchFamily="34" charset="0"/>
              </a:rPr>
              <a:t> But I have trusted in Your mercy; My heart shall rejoice in Your </a:t>
            </a:r>
            <a:r>
              <a:rPr lang="en-US" sz="1800" b="1" kern="100" dirty="0">
                <a:latin typeface="Calibri" panose="020F0502020204030204" pitchFamily="34" charset="0"/>
                <a:ea typeface="Aptos" panose="020B0004020202020204" pitchFamily="34" charset="0"/>
                <a:cs typeface="Calibri" panose="020F0502020204030204" pitchFamily="34" charset="0"/>
              </a:rPr>
              <a:t>salvation</a:t>
            </a:r>
            <a:r>
              <a:rPr lang="en-US" sz="1800" kern="100" dirty="0">
                <a:latin typeface="Calibri" panose="020F0502020204030204" pitchFamily="34" charset="0"/>
                <a:ea typeface="Aptos" panose="020B0004020202020204" pitchFamily="34" charset="0"/>
                <a:cs typeface="Calibri" panose="020F0502020204030204" pitchFamily="34" charset="0"/>
              </a:rPr>
              <a:t>.</a:t>
            </a: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The LORD Praised for Giving Deliverance. </a:t>
            </a:r>
            <a:r>
              <a:rPr lang="en-US" sz="1800" kern="100" dirty="0">
                <a:latin typeface="Calibri" panose="020F0502020204030204" pitchFamily="34" charset="0"/>
                <a:ea typeface="Aptos" panose="020B0004020202020204" pitchFamily="34" charset="0"/>
                <a:cs typeface="Calibri" panose="020F0502020204030204" pitchFamily="34" charset="0"/>
              </a:rPr>
              <a:t>(</a:t>
            </a:r>
            <a:r>
              <a:rPr lang="en-US" sz="1800" i="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2"/>
              </a:rPr>
              <a:t>2Sa 22:1–51</a:t>
            </a:r>
            <a:r>
              <a:rPr lang="en-US" sz="1800" kern="100" dirty="0">
                <a:latin typeface="Calibri" panose="020F0502020204030204" pitchFamily="34" charset="0"/>
                <a:ea typeface="Aptos" panose="020B0004020202020204" pitchFamily="34" charset="0"/>
                <a:cs typeface="Calibri" panose="020F0502020204030204" pitchFamily="34" charset="0"/>
              </a:rPr>
              <a:t> )(18:1-50)</a:t>
            </a: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18:35</a:t>
            </a:r>
            <a:r>
              <a:rPr lang="en-US" sz="1800" kern="100" dirty="0">
                <a:latin typeface="Calibri" panose="020F0502020204030204" pitchFamily="34" charset="0"/>
                <a:ea typeface="Aptos" panose="020B0004020202020204" pitchFamily="34" charset="0"/>
                <a:cs typeface="Calibri" panose="020F0502020204030204" pitchFamily="34" charset="0"/>
              </a:rPr>
              <a:t> You have also given me the shield of Your </a:t>
            </a:r>
            <a:r>
              <a:rPr lang="en-US" sz="1800" b="1" kern="100" dirty="0">
                <a:latin typeface="Calibri" panose="020F0502020204030204" pitchFamily="34" charset="0"/>
                <a:ea typeface="Aptos" panose="020B0004020202020204" pitchFamily="34" charset="0"/>
                <a:cs typeface="Calibri" panose="020F0502020204030204" pitchFamily="34" charset="0"/>
              </a:rPr>
              <a:t>salvation</a:t>
            </a:r>
            <a:r>
              <a:rPr lang="en-US" sz="1800" kern="100" dirty="0">
                <a:latin typeface="Calibri" panose="020F0502020204030204" pitchFamily="34" charset="0"/>
                <a:ea typeface="Aptos" panose="020B0004020202020204" pitchFamily="34" charset="0"/>
                <a:cs typeface="Calibri" panose="020F0502020204030204" pitchFamily="34" charset="0"/>
              </a:rPr>
              <a:t>; Your right hand has held me up, Your gentleness has made me great</a:t>
            </a: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Prayer for Victory over Enemies. (20:1-9)</a:t>
            </a:r>
            <a:endParaRPr lang="en-US" sz="18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20:5</a:t>
            </a:r>
            <a:r>
              <a:rPr lang="en-US" sz="1800" kern="100" dirty="0">
                <a:latin typeface="Calibri" panose="020F0502020204030204" pitchFamily="34" charset="0"/>
                <a:ea typeface="Aptos" panose="020B0004020202020204" pitchFamily="34" charset="0"/>
                <a:cs typeface="Calibri" panose="020F0502020204030204" pitchFamily="34" charset="0"/>
              </a:rPr>
              <a:t> We will rejoice in your </a:t>
            </a:r>
            <a:r>
              <a:rPr lang="en-US" sz="1800" b="1" kern="100" dirty="0">
                <a:latin typeface="Calibri" panose="020F0502020204030204" pitchFamily="34" charset="0"/>
                <a:ea typeface="Aptos" panose="020B0004020202020204" pitchFamily="34" charset="0"/>
                <a:cs typeface="Calibri" panose="020F0502020204030204" pitchFamily="34" charset="0"/>
              </a:rPr>
              <a:t>salvation</a:t>
            </a:r>
            <a:r>
              <a:rPr lang="en-US" sz="1800" kern="100" dirty="0">
                <a:latin typeface="Calibri" panose="020F0502020204030204" pitchFamily="34" charset="0"/>
                <a:ea typeface="Aptos" panose="020B0004020202020204" pitchFamily="34" charset="0"/>
                <a:cs typeface="Calibri" panose="020F0502020204030204" pitchFamily="34" charset="0"/>
              </a:rPr>
              <a:t>, And in the name of our God we will set up </a:t>
            </a:r>
            <a:r>
              <a:rPr lang="en-US" sz="1800" i="1" kern="100" dirty="0">
                <a:latin typeface="Calibri" panose="020F0502020204030204" pitchFamily="34" charset="0"/>
                <a:ea typeface="Aptos" panose="020B0004020202020204" pitchFamily="34" charset="0"/>
                <a:cs typeface="Calibri" panose="020F0502020204030204" pitchFamily="34" charset="0"/>
              </a:rPr>
              <a:t>our</a:t>
            </a:r>
            <a:r>
              <a:rPr lang="en-US" sz="1800" kern="100" dirty="0">
                <a:latin typeface="Calibri" panose="020F0502020204030204" pitchFamily="34" charset="0"/>
                <a:ea typeface="Aptos" panose="020B0004020202020204" pitchFamily="34" charset="0"/>
                <a:cs typeface="Calibri" panose="020F0502020204030204" pitchFamily="34" charset="0"/>
              </a:rPr>
              <a:t> banners! May the LORD fulfill all your petitions.</a:t>
            </a: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Praise for Deliverance. (21:1-9)</a:t>
            </a:r>
            <a:endParaRPr lang="en-US" sz="18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21:1</a:t>
            </a:r>
            <a:r>
              <a:rPr lang="en-US" sz="1800" kern="100" dirty="0">
                <a:latin typeface="Calibri" panose="020F0502020204030204" pitchFamily="34" charset="0"/>
                <a:ea typeface="Aptos" panose="020B0004020202020204" pitchFamily="34" charset="0"/>
                <a:cs typeface="Calibri" panose="020F0502020204030204" pitchFamily="34" charset="0"/>
              </a:rPr>
              <a:t> To the Chief Musician. A Psalm of David. The king shall have joy in Your strength, O LORD; And in Your </a:t>
            </a:r>
            <a:r>
              <a:rPr lang="en-US" sz="1800" b="1" kern="100" dirty="0">
                <a:latin typeface="Calibri" panose="020F0502020204030204" pitchFamily="34" charset="0"/>
                <a:ea typeface="Aptos" panose="020B0004020202020204" pitchFamily="34" charset="0"/>
                <a:cs typeface="Calibri" panose="020F0502020204030204" pitchFamily="34" charset="0"/>
              </a:rPr>
              <a:t>salvation</a:t>
            </a:r>
            <a:r>
              <a:rPr lang="en-US" sz="1800" kern="100" dirty="0">
                <a:latin typeface="Calibri" panose="020F0502020204030204" pitchFamily="34" charset="0"/>
                <a:ea typeface="Aptos" panose="020B0004020202020204" pitchFamily="34" charset="0"/>
                <a:cs typeface="Calibri" panose="020F0502020204030204" pitchFamily="34" charset="0"/>
              </a:rPr>
              <a:t> how greatly shall he rejoice!</a:t>
            </a:r>
          </a:p>
          <a:p>
            <a:pPr marL="0" indent="0">
              <a:lnSpc>
                <a:spcPct val="115000"/>
              </a:lnSpc>
              <a:spcAft>
                <a:spcPts val="600"/>
              </a:spcAft>
              <a:buNone/>
            </a:pPr>
            <a:r>
              <a:rPr lang="en-US" sz="1800" b="1" kern="100" dirty="0">
                <a:latin typeface="Calibri" panose="020F0502020204030204" pitchFamily="34" charset="0"/>
                <a:ea typeface="Aptos" panose="020B0004020202020204" pitchFamily="34" charset="0"/>
                <a:cs typeface="Calibri" panose="020F0502020204030204" pitchFamily="34" charset="0"/>
              </a:rPr>
              <a:t>:5 </a:t>
            </a:r>
            <a:r>
              <a:rPr lang="en-US" sz="1800" kern="100" dirty="0">
                <a:latin typeface="Calibri" panose="020F0502020204030204" pitchFamily="34" charset="0"/>
                <a:ea typeface="Aptos" panose="020B0004020202020204" pitchFamily="34" charset="0"/>
                <a:cs typeface="Calibri" panose="020F0502020204030204" pitchFamily="34" charset="0"/>
              </a:rPr>
              <a:t>His glory </a:t>
            </a:r>
            <a:r>
              <a:rPr lang="en-US" sz="1800" i="1" kern="100" dirty="0">
                <a:latin typeface="Calibri" panose="020F0502020204030204" pitchFamily="34" charset="0"/>
                <a:ea typeface="Aptos" panose="020B0004020202020204" pitchFamily="34" charset="0"/>
                <a:cs typeface="Calibri" panose="020F0502020204030204" pitchFamily="34" charset="0"/>
              </a:rPr>
              <a:t>is</a:t>
            </a:r>
            <a:r>
              <a:rPr lang="en-US" sz="1800" kern="100" dirty="0">
                <a:latin typeface="Calibri" panose="020F0502020204030204" pitchFamily="34" charset="0"/>
                <a:ea typeface="Aptos" panose="020B0004020202020204" pitchFamily="34" charset="0"/>
                <a:cs typeface="Calibri" panose="020F0502020204030204" pitchFamily="34" charset="0"/>
              </a:rPr>
              <a:t> great in Your </a:t>
            </a:r>
            <a:r>
              <a:rPr lang="en-US" sz="1800" b="1" kern="100" dirty="0">
                <a:latin typeface="Calibri" panose="020F0502020204030204" pitchFamily="34" charset="0"/>
                <a:ea typeface="Aptos" panose="020B0004020202020204" pitchFamily="34" charset="0"/>
                <a:cs typeface="Calibri" panose="020F0502020204030204" pitchFamily="34" charset="0"/>
              </a:rPr>
              <a:t>salvation</a:t>
            </a:r>
            <a:r>
              <a:rPr lang="en-US" sz="1800" kern="100" dirty="0">
                <a:latin typeface="Calibri" panose="020F0502020204030204" pitchFamily="34" charset="0"/>
                <a:ea typeface="Aptos" panose="020B0004020202020204" pitchFamily="34" charset="0"/>
                <a:cs typeface="Calibri" panose="020F0502020204030204" pitchFamily="34" charset="0"/>
              </a:rPr>
              <a:t>; Honor and majesty You have placed upon him.</a:t>
            </a:r>
          </a:p>
        </p:txBody>
      </p:sp>
    </p:spTree>
    <p:extLst>
      <p:ext uri="{BB962C8B-B14F-4D97-AF65-F5344CB8AC3E}">
        <p14:creationId xmlns:p14="http://schemas.microsoft.com/office/powerpoint/2010/main" val="3749863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67B30-19DC-6206-F1F2-43ECF69961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67169C-596A-387D-0440-468BCBC757F3}"/>
              </a:ext>
            </a:extLst>
          </p:cNvPr>
          <p:cNvSpPr>
            <a:spLocks noGrp="1"/>
          </p:cNvSpPr>
          <p:nvPr>
            <p:ph idx="1"/>
          </p:nvPr>
        </p:nvSpPr>
        <p:spPr>
          <a:xfrm>
            <a:off x="628650" y="406400"/>
            <a:ext cx="7886700" cy="5770563"/>
          </a:xfrm>
        </p:spPr>
        <p:txBody>
          <a:bodyPr>
            <a:normAutofit/>
          </a:bodyPr>
          <a:lstStyle/>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Prayer for Rescue from Enemies. (35:1-18)</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35:3</a:t>
            </a:r>
            <a:r>
              <a:rPr lang="en-US" sz="2000" kern="100" dirty="0">
                <a:latin typeface="Calibri" panose="020F0502020204030204" pitchFamily="34" charset="0"/>
                <a:ea typeface="Aptos" panose="020B0004020202020204" pitchFamily="34" charset="0"/>
                <a:cs typeface="Calibri" panose="020F0502020204030204" pitchFamily="34" charset="0"/>
              </a:rPr>
              <a:t> Also draw out the spear And stop those who pursue me. Say to my soul, “I </a:t>
            </a:r>
            <a:r>
              <a:rPr lang="en-US" sz="2000" i="1" kern="100" dirty="0">
                <a:latin typeface="Calibri" panose="020F0502020204030204" pitchFamily="34" charset="0"/>
                <a:ea typeface="Aptos" panose="020B0004020202020204" pitchFamily="34" charset="0"/>
                <a:cs typeface="Calibri" panose="020F0502020204030204" pitchFamily="34" charset="0"/>
              </a:rPr>
              <a:t>am</a:t>
            </a:r>
            <a:r>
              <a:rPr lang="en-US" sz="2000" kern="100" dirty="0">
                <a:latin typeface="Calibri" panose="020F0502020204030204" pitchFamily="34" charset="0"/>
                <a:ea typeface="Aptos" panose="020B0004020202020204" pitchFamily="34" charset="0"/>
                <a:cs typeface="Calibri" panose="020F0502020204030204" pitchFamily="34" charset="0"/>
              </a:rPr>
              <a:t>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God Sustains His Servant. (</a:t>
            </a:r>
            <a:r>
              <a:rPr lang="en-US" sz="2000" b="1" i="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2"/>
              </a:rPr>
              <a:t>Psalms 70:1–5</a:t>
            </a:r>
            <a:r>
              <a:rPr lang="en-US" sz="2000" b="1" kern="100" dirty="0">
                <a:latin typeface="Calibri" panose="020F0502020204030204" pitchFamily="34" charset="0"/>
                <a:ea typeface="Aptos" panose="020B0004020202020204" pitchFamily="34" charset="0"/>
                <a:cs typeface="Calibri" panose="020F0502020204030204" pitchFamily="34" charset="0"/>
              </a:rPr>
              <a:t> ) (40:1-17) </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40:10 </a:t>
            </a:r>
            <a:r>
              <a:rPr lang="en-US" sz="2000" kern="100" dirty="0">
                <a:latin typeface="Calibri" panose="020F0502020204030204" pitchFamily="34" charset="0"/>
                <a:ea typeface="Aptos" panose="020B0004020202020204" pitchFamily="34" charset="0"/>
                <a:cs typeface="Calibri" panose="020F0502020204030204" pitchFamily="34" charset="0"/>
              </a:rPr>
              <a:t>I have not hidden Your righteousness within my heart; I have declared Your faithfulness and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 I have not concealed Your lovingkindness and Your truth From the great assembly.</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:16 </a:t>
            </a:r>
            <a:r>
              <a:rPr lang="en-US" sz="2000" kern="100" dirty="0">
                <a:latin typeface="Calibri" panose="020F0502020204030204" pitchFamily="34" charset="0"/>
                <a:ea typeface="Aptos" panose="020B0004020202020204" pitchFamily="34" charset="0"/>
                <a:cs typeface="Calibri" panose="020F0502020204030204" pitchFamily="34" charset="0"/>
              </a:rPr>
              <a:t>Let all those who seek You rejoice and be glad in You; Let such as love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 say continually, “The LORD be magnified!”</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A Contrite Sinner's Prayer for Pardon. (51:1-19)</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51:12 </a:t>
            </a:r>
            <a:r>
              <a:rPr lang="en-US" sz="2000" kern="100" dirty="0">
                <a:latin typeface="Calibri" panose="020F0502020204030204" pitchFamily="34" charset="0"/>
                <a:ea typeface="Aptos" panose="020B0004020202020204" pitchFamily="34" charset="0"/>
                <a:cs typeface="Calibri" panose="020F0502020204030204" pitchFamily="34" charset="0"/>
              </a:rPr>
              <a:t>Restore to me the joy of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 </a:t>
            </a:r>
            <a:r>
              <a:rPr lang="en-US" sz="2000" kern="100" dirty="0">
                <a:latin typeface="Calibri" panose="020F0502020204030204" pitchFamily="34" charset="0"/>
                <a:ea typeface="Aptos" panose="020B0004020202020204" pitchFamily="34" charset="0"/>
                <a:cs typeface="Calibri" panose="020F0502020204030204" pitchFamily="34" charset="0"/>
              </a:rPr>
              <a:t>And uphold me </a:t>
            </a:r>
            <a:r>
              <a:rPr lang="en-US" sz="2000" i="1" kern="100" dirty="0">
                <a:latin typeface="Calibri" panose="020F0502020204030204" pitchFamily="34" charset="0"/>
                <a:ea typeface="Aptos" panose="020B0004020202020204" pitchFamily="34" charset="0"/>
                <a:cs typeface="Calibri" panose="020F0502020204030204" pitchFamily="34" charset="0"/>
              </a:rPr>
              <a:t>by Your</a:t>
            </a:r>
            <a:r>
              <a:rPr lang="en-US" sz="2000" kern="100" dirty="0">
                <a:latin typeface="Calibri" panose="020F0502020204030204" pitchFamily="34" charset="0"/>
                <a:ea typeface="Aptos" panose="020B0004020202020204" pitchFamily="34" charset="0"/>
                <a:cs typeface="Calibri" panose="020F0502020204030204" pitchFamily="34" charset="0"/>
              </a:rPr>
              <a:t> generous Spirit.</a:t>
            </a:r>
          </a:p>
        </p:txBody>
      </p:sp>
    </p:spTree>
    <p:extLst>
      <p:ext uri="{BB962C8B-B14F-4D97-AF65-F5344CB8AC3E}">
        <p14:creationId xmlns:p14="http://schemas.microsoft.com/office/powerpoint/2010/main" val="140342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B5B48-6144-4762-EFDC-49EEBE3FD6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DE788F-B251-0737-8E5A-C2B588A90318}"/>
              </a:ext>
            </a:extLst>
          </p:cNvPr>
          <p:cNvSpPr>
            <a:spLocks noGrp="1"/>
          </p:cNvSpPr>
          <p:nvPr>
            <p:ph idx="1"/>
          </p:nvPr>
        </p:nvSpPr>
        <p:spPr>
          <a:xfrm>
            <a:off x="628650" y="558799"/>
            <a:ext cx="7886700" cy="5618163"/>
          </a:xfrm>
        </p:spPr>
        <p:txBody>
          <a:bodyPr>
            <a:normAutofit/>
          </a:bodyPr>
          <a:lstStyle/>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The Nations Exhorted to Praise God. (67:1-7)</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67:2 </a:t>
            </a:r>
            <a:r>
              <a:rPr lang="en-US" sz="2000" kern="100" dirty="0">
                <a:latin typeface="Calibri" panose="020F0502020204030204" pitchFamily="34" charset="0"/>
                <a:ea typeface="Aptos" panose="020B0004020202020204" pitchFamily="34" charset="0"/>
                <a:cs typeface="Calibri" panose="020F0502020204030204" pitchFamily="34" charset="0"/>
              </a:rPr>
              <a:t>That Your way may be known on earth,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 </a:t>
            </a:r>
            <a:r>
              <a:rPr lang="en-US" sz="2000" kern="100" dirty="0">
                <a:latin typeface="Calibri" panose="020F0502020204030204" pitchFamily="34" charset="0"/>
                <a:ea typeface="Aptos" panose="020B0004020202020204" pitchFamily="34" charset="0"/>
                <a:cs typeface="Calibri" panose="020F0502020204030204" pitchFamily="34" charset="0"/>
              </a:rPr>
              <a:t>among all nations</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A Cry of Distress and Imprecation on Adversaries. (69:1-36)</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69:13 </a:t>
            </a:r>
            <a:r>
              <a:rPr lang="en-US" sz="2000" kern="100" dirty="0">
                <a:latin typeface="Calibri" panose="020F0502020204030204" pitchFamily="34" charset="0"/>
                <a:ea typeface="Aptos" panose="020B0004020202020204" pitchFamily="34" charset="0"/>
                <a:cs typeface="Calibri" panose="020F0502020204030204" pitchFamily="34" charset="0"/>
              </a:rPr>
              <a:t>But as for me, my prayer </a:t>
            </a:r>
            <a:r>
              <a:rPr lang="en-US" sz="2000" i="1" kern="100" dirty="0">
                <a:latin typeface="Calibri" panose="020F0502020204030204" pitchFamily="34" charset="0"/>
                <a:ea typeface="Aptos" panose="020B0004020202020204" pitchFamily="34" charset="0"/>
                <a:cs typeface="Calibri" panose="020F0502020204030204" pitchFamily="34" charset="0"/>
              </a:rPr>
              <a:t>is</a:t>
            </a:r>
            <a:r>
              <a:rPr lang="en-US" sz="2000" kern="100" dirty="0">
                <a:latin typeface="Calibri" panose="020F0502020204030204" pitchFamily="34" charset="0"/>
                <a:ea typeface="Aptos" panose="020B0004020202020204" pitchFamily="34" charset="0"/>
                <a:cs typeface="Calibri" panose="020F0502020204030204" pitchFamily="34" charset="0"/>
              </a:rPr>
              <a:t> to You, O LORD, </a:t>
            </a:r>
            <a:r>
              <a:rPr lang="en-US" sz="2000" i="1" kern="100" dirty="0">
                <a:latin typeface="Calibri" panose="020F0502020204030204" pitchFamily="34" charset="0"/>
                <a:ea typeface="Aptos" panose="020B0004020202020204" pitchFamily="34" charset="0"/>
                <a:cs typeface="Calibri" panose="020F0502020204030204" pitchFamily="34" charset="0"/>
              </a:rPr>
              <a:t>in</a:t>
            </a:r>
            <a:r>
              <a:rPr lang="en-US" sz="2000" kern="100" dirty="0">
                <a:latin typeface="Calibri" panose="020F0502020204030204" pitchFamily="34" charset="0"/>
                <a:ea typeface="Aptos" panose="020B0004020202020204" pitchFamily="34" charset="0"/>
                <a:cs typeface="Calibri" panose="020F0502020204030204" pitchFamily="34" charset="0"/>
              </a:rPr>
              <a:t> the acceptable time; O God, in the multitude of Your mercy, Hear me in the truth of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:29 </a:t>
            </a:r>
            <a:r>
              <a:rPr lang="en-US" sz="2000" kern="100" dirty="0">
                <a:latin typeface="Calibri" panose="020F0502020204030204" pitchFamily="34" charset="0"/>
                <a:ea typeface="Aptos" panose="020B0004020202020204" pitchFamily="34" charset="0"/>
                <a:cs typeface="Calibri" panose="020F0502020204030204" pitchFamily="34" charset="0"/>
              </a:rPr>
              <a:t>But I </a:t>
            </a:r>
            <a:r>
              <a:rPr lang="en-US" sz="2000" i="1" kern="100" dirty="0">
                <a:latin typeface="Calibri" panose="020F0502020204030204" pitchFamily="34" charset="0"/>
                <a:ea typeface="Aptos" panose="020B0004020202020204" pitchFamily="34" charset="0"/>
                <a:cs typeface="Calibri" panose="020F0502020204030204" pitchFamily="34" charset="0"/>
              </a:rPr>
              <a:t>am</a:t>
            </a:r>
            <a:r>
              <a:rPr lang="en-US" sz="2000" kern="100" dirty="0">
                <a:latin typeface="Calibri" panose="020F0502020204030204" pitchFamily="34" charset="0"/>
                <a:ea typeface="Aptos" panose="020B0004020202020204" pitchFamily="34" charset="0"/>
                <a:cs typeface="Calibri" panose="020F0502020204030204" pitchFamily="34" charset="0"/>
              </a:rPr>
              <a:t> poor and sorrowful; Let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 </a:t>
            </a:r>
            <a:r>
              <a:rPr lang="en-US" sz="2000" kern="100" dirty="0">
                <a:latin typeface="Calibri" panose="020F0502020204030204" pitchFamily="34" charset="0"/>
                <a:ea typeface="Aptos" panose="020B0004020202020204" pitchFamily="34" charset="0"/>
                <a:cs typeface="Calibri" panose="020F0502020204030204" pitchFamily="34" charset="0"/>
              </a:rPr>
              <a:t>O God, set me up on high</a:t>
            </a: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Prayer for Relief from Adversaries (</a:t>
            </a:r>
            <a:r>
              <a:rPr lang="en-US" sz="2000" b="1" i="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2"/>
              </a:rPr>
              <a:t>Psalms. 40:13–17</a:t>
            </a:r>
            <a:r>
              <a:rPr lang="en-US" sz="2000" b="1" kern="100" dirty="0">
                <a:latin typeface="Calibri" panose="020F0502020204030204" pitchFamily="34" charset="0"/>
                <a:ea typeface="Aptos" panose="020B0004020202020204" pitchFamily="34" charset="0"/>
                <a:cs typeface="Calibri" panose="020F0502020204030204" pitchFamily="34" charset="0"/>
              </a:rPr>
              <a:t> ) (70:1-5)</a:t>
            </a:r>
            <a:endParaRPr lang="en-US" sz="20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000" b="1" kern="100" dirty="0">
                <a:latin typeface="Calibri" panose="020F0502020204030204" pitchFamily="34" charset="0"/>
                <a:ea typeface="Aptos" panose="020B0004020202020204" pitchFamily="34" charset="0"/>
                <a:cs typeface="Calibri" panose="020F0502020204030204" pitchFamily="34" charset="0"/>
              </a:rPr>
              <a:t>70:4 </a:t>
            </a:r>
            <a:r>
              <a:rPr lang="en-US" sz="2000" kern="100" dirty="0">
                <a:latin typeface="Calibri" panose="020F0502020204030204" pitchFamily="34" charset="0"/>
                <a:ea typeface="Aptos" panose="020B0004020202020204" pitchFamily="34" charset="0"/>
                <a:cs typeface="Calibri" panose="020F0502020204030204" pitchFamily="34" charset="0"/>
              </a:rPr>
              <a:t>Let all those who seek You rejoice and be glad in You; And let those who love Your </a:t>
            </a:r>
            <a:r>
              <a:rPr lang="en-US" sz="2000" b="1" kern="100" dirty="0">
                <a:latin typeface="Calibri" panose="020F0502020204030204" pitchFamily="34" charset="0"/>
                <a:ea typeface="Aptos" panose="020B0004020202020204" pitchFamily="34" charset="0"/>
                <a:cs typeface="Calibri" panose="020F0502020204030204" pitchFamily="34" charset="0"/>
              </a:rPr>
              <a:t>salvation</a:t>
            </a:r>
            <a:r>
              <a:rPr lang="en-US" sz="2000" kern="100" dirty="0">
                <a:latin typeface="Calibri" panose="020F0502020204030204" pitchFamily="34" charset="0"/>
                <a:ea typeface="Aptos" panose="020B0004020202020204" pitchFamily="34" charset="0"/>
                <a:cs typeface="Calibri" panose="020F0502020204030204" pitchFamily="34" charset="0"/>
              </a:rPr>
              <a:t> say continually, “Let God be magnified!”</a:t>
            </a:r>
          </a:p>
        </p:txBody>
      </p:sp>
    </p:spTree>
    <p:extLst>
      <p:ext uri="{BB962C8B-B14F-4D97-AF65-F5344CB8AC3E}">
        <p14:creationId xmlns:p14="http://schemas.microsoft.com/office/powerpoint/2010/main" val="3306777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E3C58-A3D6-ADB6-6B4D-D4D244BD4DE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A8773C-0ADC-A788-84E9-6800D91467E8}"/>
              </a:ext>
            </a:extLst>
          </p:cNvPr>
          <p:cNvSpPr>
            <a:spLocks noGrp="1"/>
          </p:cNvSpPr>
          <p:nvPr>
            <p:ph idx="1"/>
          </p:nvPr>
        </p:nvSpPr>
        <p:spPr>
          <a:xfrm>
            <a:off x="474133" y="287868"/>
            <a:ext cx="8144934" cy="6062132"/>
          </a:xfrm>
        </p:spPr>
        <p:txBody>
          <a:bodyPr>
            <a:noAutofit/>
          </a:bodyPr>
          <a:lstStyle/>
          <a:p>
            <a:pPr marL="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God the Rock of Salvation (71:1-24 ) </a:t>
            </a:r>
            <a:endParaRPr lang="en-US" sz="26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71:15 </a:t>
            </a:r>
            <a:r>
              <a:rPr lang="en-US" sz="2600" kern="100" dirty="0">
                <a:latin typeface="Calibri" panose="020F0502020204030204" pitchFamily="34" charset="0"/>
                <a:ea typeface="Aptos" panose="020B0004020202020204" pitchFamily="34" charset="0"/>
                <a:cs typeface="Calibri" panose="020F0502020204030204" pitchFamily="34" charset="0"/>
              </a:rPr>
              <a:t>My mouth shall tell of Your righteousness </a:t>
            </a:r>
            <a:r>
              <a:rPr lang="en-US" sz="2600" i="1" kern="100" dirty="0">
                <a:latin typeface="Calibri" panose="020F0502020204030204" pitchFamily="34" charset="0"/>
                <a:ea typeface="Aptos" panose="020B0004020202020204" pitchFamily="34" charset="0"/>
                <a:cs typeface="Calibri" panose="020F0502020204030204" pitchFamily="34" charset="0"/>
              </a:rPr>
              <a:t>And</a:t>
            </a:r>
            <a:r>
              <a:rPr lang="en-US" sz="2600" kern="100" dirty="0">
                <a:latin typeface="Calibri" panose="020F0502020204030204" pitchFamily="34" charset="0"/>
                <a:ea typeface="Aptos" panose="020B0004020202020204" pitchFamily="34" charset="0"/>
                <a:cs typeface="Calibri" panose="020F0502020204030204" pitchFamily="34" charset="0"/>
              </a:rPr>
              <a:t> Your </a:t>
            </a:r>
            <a:r>
              <a:rPr lang="en-US" sz="2600" b="1" kern="100" dirty="0">
                <a:latin typeface="Calibri" panose="020F0502020204030204" pitchFamily="34" charset="0"/>
                <a:ea typeface="Aptos" panose="020B0004020202020204" pitchFamily="34" charset="0"/>
                <a:cs typeface="Calibri" panose="020F0502020204030204" pitchFamily="34" charset="0"/>
              </a:rPr>
              <a:t>salvation</a:t>
            </a:r>
            <a:r>
              <a:rPr lang="en-US" sz="2600" kern="100" dirty="0">
                <a:latin typeface="Calibri" panose="020F0502020204030204" pitchFamily="34" charset="0"/>
                <a:ea typeface="Aptos" panose="020B0004020202020204" pitchFamily="34" charset="0"/>
                <a:cs typeface="Calibri" panose="020F0502020204030204" pitchFamily="34" charset="0"/>
              </a:rPr>
              <a:t> all the day, For I do not know </a:t>
            </a:r>
            <a:r>
              <a:rPr lang="en-US" sz="2600" i="1" kern="100" dirty="0">
                <a:latin typeface="Calibri" panose="020F0502020204030204" pitchFamily="34" charset="0"/>
                <a:ea typeface="Aptos" panose="020B0004020202020204" pitchFamily="34" charset="0"/>
                <a:cs typeface="Calibri" panose="020F0502020204030204" pitchFamily="34" charset="0"/>
              </a:rPr>
              <a:t>their</a:t>
            </a:r>
            <a:r>
              <a:rPr lang="en-US" sz="2600" kern="100" dirty="0">
                <a:latin typeface="Calibri" panose="020F0502020204030204" pitchFamily="34" charset="0"/>
                <a:ea typeface="Aptos" panose="020B0004020202020204" pitchFamily="34" charset="0"/>
                <a:cs typeface="Calibri" panose="020F0502020204030204" pitchFamily="34" charset="0"/>
              </a:rPr>
              <a:t> limits.</a:t>
            </a:r>
          </a:p>
          <a:p>
            <a:pPr marL="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Prayer that the LORD Will Restore Favor to the Land (85:1-13) </a:t>
            </a:r>
            <a:endParaRPr lang="en-US" sz="26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85:7 </a:t>
            </a:r>
            <a:r>
              <a:rPr lang="en-US" sz="2600" kern="100" dirty="0">
                <a:latin typeface="Calibri" panose="020F0502020204030204" pitchFamily="34" charset="0"/>
                <a:ea typeface="Aptos" panose="020B0004020202020204" pitchFamily="34" charset="0"/>
                <a:cs typeface="Calibri" panose="020F0502020204030204" pitchFamily="34" charset="0"/>
              </a:rPr>
              <a:t>Show us Your mercy, LORD, And grant us Your </a:t>
            </a:r>
            <a:r>
              <a:rPr lang="en-US" sz="2600" b="1" kern="100" dirty="0">
                <a:latin typeface="Calibri" panose="020F0502020204030204" pitchFamily="34" charset="0"/>
                <a:ea typeface="Aptos" panose="020B0004020202020204" pitchFamily="34" charset="0"/>
                <a:cs typeface="Calibri" panose="020F0502020204030204" pitchFamily="34" charset="0"/>
              </a:rPr>
              <a:t>salvation.</a:t>
            </a:r>
            <a:endParaRPr lang="en-US" sz="2600" kern="100" dirty="0">
              <a:latin typeface="Calibri" panose="020F0502020204030204" pitchFamily="34" charset="0"/>
              <a:ea typeface="Aptos" panose="020B0004020202020204" pitchFamily="34" charset="0"/>
              <a:cs typeface="Calibri" panose="020F0502020204030204" pitchFamily="34" charset="0"/>
            </a:endParaRPr>
          </a:p>
          <a:p>
            <a:pPr marL="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Joy in Forgiveness of Israel’s Sins (106:1-35)</a:t>
            </a:r>
            <a:endParaRPr lang="en-US" sz="2600"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Aft>
                <a:spcPts val="600"/>
              </a:spcAft>
              <a:buNone/>
            </a:pPr>
            <a:r>
              <a:rPr lang="en-US" sz="2600" b="1" kern="100" dirty="0">
                <a:latin typeface="Calibri" panose="020F0502020204030204" pitchFamily="34" charset="0"/>
                <a:ea typeface="Aptos" panose="020B0004020202020204" pitchFamily="34" charset="0"/>
                <a:cs typeface="Calibri" panose="020F0502020204030204" pitchFamily="34" charset="0"/>
              </a:rPr>
              <a:t>106:4 </a:t>
            </a:r>
            <a:r>
              <a:rPr lang="en-US" sz="2600" kern="100" dirty="0">
                <a:latin typeface="Calibri" panose="020F0502020204030204" pitchFamily="34" charset="0"/>
                <a:ea typeface="Aptos" panose="020B0004020202020204" pitchFamily="34" charset="0"/>
                <a:cs typeface="Calibri" panose="020F0502020204030204" pitchFamily="34" charset="0"/>
              </a:rPr>
              <a:t>Remember me, O LORD, with the favor </a:t>
            </a:r>
            <a:r>
              <a:rPr lang="en-US" sz="2600" i="1" kern="100" dirty="0">
                <a:latin typeface="Calibri" panose="020F0502020204030204" pitchFamily="34" charset="0"/>
                <a:ea typeface="Aptos" panose="020B0004020202020204" pitchFamily="34" charset="0"/>
                <a:cs typeface="Calibri" panose="020F0502020204030204" pitchFamily="34" charset="0"/>
              </a:rPr>
              <a:t>You have toward</a:t>
            </a:r>
            <a:r>
              <a:rPr lang="en-US" sz="2600" kern="100" dirty="0">
                <a:latin typeface="Calibri" panose="020F0502020204030204" pitchFamily="34" charset="0"/>
                <a:ea typeface="Aptos" panose="020B0004020202020204" pitchFamily="34" charset="0"/>
                <a:cs typeface="Calibri" panose="020F0502020204030204" pitchFamily="34" charset="0"/>
              </a:rPr>
              <a:t> Your people. Oh, visit me with Your </a:t>
            </a:r>
            <a:r>
              <a:rPr lang="en-US" sz="2600" b="1" kern="100" dirty="0">
                <a:latin typeface="Calibri" panose="020F0502020204030204" pitchFamily="34" charset="0"/>
                <a:ea typeface="Aptos" panose="020B0004020202020204" pitchFamily="34" charset="0"/>
                <a:cs typeface="Calibri" panose="020F0502020204030204" pitchFamily="34" charset="0"/>
              </a:rPr>
              <a:t>salvation,</a:t>
            </a:r>
            <a:endParaRPr lang="en-US" sz="2600"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6585508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157</TotalTime>
  <Words>1601</Words>
  <Application>Microsoft Office PowerPoint</Application>
  <PresentationFormat>On-screen Show (4:3)</PresentationFormat>
  <Paragraphs>70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Algerian</vt:lpstr>
      <vt:lpstr>Aptos</vt:lpstr>
      <vt:lpstr>Aptos Display</vt:lpstr>
      <vt:lpstr>Arial</vt:lpstr>
      <vt:lpstr>Arial</vt:lpstr>
      <vt:lpstr>Calibri</vt:lpstr>
      <vt:lpstr>Office Theme</vt:lpstr>
      <vt:lpstr>YOUR SALVATION</vt:lpstr>
      <vt:lpstr>God Delivers Israel by Moses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SALVATION IS OFFERED ONLY BY Invitation THROUGH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Salvation</dc:title>
  <dc:creator>Bruce Molock</dc:creator>
  <cp:lastModifiedBy>Richard Lidh</cp:lastModifiedBy>
  <cp:revision>7</cp:revision>
  <cp:lastPrinted>2025-05-11T01:24:37Z</cp:lastPrinted>
  <dcterms:created xsi:type="dcterms:W3CDTF">2025-05-10T14:41:34Z</dcterms:created>
  <dcterms:modified xsi:type="dcterms:W3CDTF">2025-05-11T01:25:05Z</dcterms:modified>
</cp:coreProperties>
</file>